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5" r:id="rId1"/>
  </p:sldMasterIdLst>
  <p:notesMasterIdLst>
    <p:notesMasterId r:id="rId56"/>
  </p:notesMasterIdLst>
  <p:sldIdLst>
    <p:sldId id="256" r:id="rId2"/>
    <p:sldId id="257" r:id="rId3"/>
    <p:sldId id="258" r:id="rId4"/>
    <p:sldId id="259" r:id="rId5"/>
    <p:sldId id="260" r:id="rId6"/>
    <p:sldId id="262" r:id="rId7"/>
    <p:sldId id="261" r:id="rId8"/>
    <p:sldId id="263" r:id="rId9"/>
    <p:sldId id="264" r:id="rId10"/>
    <p:sldId id="267" r:id="rId11"/>
    <p:sldId id="268" r:id="rId12"/>
    <p:sldId id="269" r:id="rId13"/>
    <p:sldId id="271" r:id="rId14"/>
    <p:sldId id="273" r:id="rId15"/>
    <p:sldId id="285" r:id="rId16"/>
    <p:sldId id="289" r:id="rId17"/>
    <p:sldId id="290" r:id="rId18"/>
    <p:sldId id="291" r:id="rId19"/>
    <p:sldId id="292" r:id="rId20"/>
    <p:sldId id="302" r:id="rId21"/>
    <p:sldId id="293" r:id="rId22"/>
    <p:sldId id="296" r:id="rId23"/>
    <p:sldId id="298" r:id="rId24"/>
    <p:sldId id="300" r:id="rId25"/>
    <p:sldId id="303" r:id="rId26"/>
    <p:sldId id="305" r:id="rId27"/>
    <p:sldId id="304" r:id="rId28"/>
    <p:sldId id="307" r:id="rId29"/>
    <p:sldId id="308" r:id="rId30"/>
    <p:sldId id="309" r:id="rId31"/>
    <p:sldId id="306" r:id="rId32"/>
    <p:sldId id="274" r:id="rId33"/>
    <p:sldId id="275" r:id="rId34"/>
    <p:sldId id="276" r:id="rId35"/>
    <p:sldId id="265" r:id="rId36"/>
    <p:sldId id="266" r:id="rId37"/>
    <p:sldId id="277" r:id="rId38"/>
    <p:sldId id="278" r:id="rId39"/>
    <p:sldId id="279" r:id="rId40"/>
    <p:sldId id="280" r:id="rId41"/>
    <p:sldId id="272" r:id="rId42"/>
    <p:sldId id="270" r:id="rId43"/>
    <p:sldId id="301" r:id="rId44"/>
    <p:sldId id="281" r:id="rId45"/>
    <p:sldId id="282" r:id="rId46"/>
    <p:sldId id="283" r:id="rId47"/>
    <p:sldId id="284" r:id="rId48"/>
    <p:sldId id="286" r:id="rId49"/>
    <p:sldId id="287" r:id="rId50"/>
    <p:sldId id="288" r:id="rId51"/>
    <p:sldId id="294" r:id="rId52"/>
    <p:sldId id="295" r:id="rId53"/>
    <p:sldId id="297" r:id="rId54"/>
    <p:sldId id="299" r:id="rId5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78000" autoAdjust="0"/>
  </p:normalViewPr>
  <p:slideViewPr>
    <p:cSldViewPr>
      <p:cViewPr varScale="1">
        <p:scale>
          <a:sx n="61" d="100"/>
          <a:sy n="61" d="100"/>
        </p:scale>
        <p:origin x="-1404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833B625-A1E3-4991-BC0D-99FE8E0E8D7D}" type="datetimeFigureOut">
              <a:rPr lang="en-US" smtClean="0"/>
              <a:pPr/>
              <a:t>10/25/2010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A29E4ED-B669-412B-A663-6EBC0336C388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Ultimately choose the activities that will best suit the ability level of our students.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29E4ED-B669-412B-A663-6EBC0336C388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“What’s in this world?” &amp; “How does it work?”</a:t>
            </a:r>
          </a:p>
          <a:p>
            <a:r>
              <a:rPr lang="en-US" dirty="0" smtClean="0"/>
              <a:t>Children learn science best by doing science</a:t>
            </a:r>
          </a:p>
          <a:p>
            <a:r>
              <a:rPr lang="en-US" dirty="0" smtClean="0"/>
              <a:t>See, feel, smell, hear…avoid tasting in science </a:t>
            </a:r>
            <a:r>
              <a:rPr lang="en-US" dirty="0" smtClean="0">
                <a:sym typeface="Wingdings" pitchFamily="2" charset="2"/>
              </a:rPr>
              <a:t></a:t>
            </a:r>
          </a:p>
          <a:p>
            <a:r>
              <a:rPr lang="en-US" dirty="0" smtClean="0">
                <a:sym typeface="Wingdings" pitchFamily="2" charset="2"/>
              </a:rPr>
              <a:t>Just beginning to work collaboratively…each with own set of materials working in close proximity</a:t>
            </a:r>
            <a:r>
              <a:rPr lang="en-US" baseline="0" dirty="0" smtClean="0">
                <a:sym typeface="Wingdings" pitchFamily="2" charset="2"/>
              </a:rPr>
              <a:t> to encourage exchange of ideas</a:t>
            </a:r>
          </a:p>
          <a:p>
            <a:r>
              <a:rPr lang="en-US" baseline="0" dirty="0" smtClean="0">
                <a:sym typeface="Wingdings" pitchFamily="2" charset="2"/>
              </a:rPr>
              <a:t>Convert experience and ideas into spoken and written word- putting ideas and experiences into words, minds-on approach of science takes place by end of investigation word charts, concept charts and student response exercises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29E4ED-B669-412B-A663-6EBC0336C388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29E4ED-B669-412B-A663-6EBC0336C388}" type="slidenum">
              <a:rPr lang="en-US" smtClean="0"/>
              <a:pPr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Show DVD from 16:20-22:00; takes through part 4 and 5.  </a:t>
            </a:r>
          </a:p>
          <a:p>
            <a:endParaRPr lang="en-US" dirty="0" smtClean="0"/>
          </a:p>
          <a:p>
            <a:r>
              <a:rPr lang="en-US" dirty="0" smtClean="0"/>
              <a:t>Depending</a:t>
            </a:r>
            <a:r>
              <a:rPr lang="en-US" baseline="0" dirty="0" smtClean="0"/>
              <a:t> on Time:</a:t>
            </a:r>
          </a:p>
          <a:p>
            <a:pPr marL="228600" indent="-228600">
              <a:buAutoNum type="arabicPeriod"/>
            </a:pPr>
            <a:r>
              <a:rPr lang="en-US" baseline="0" dirty="0" smtClean="0"/>
              <a:t>Give out binder with copies of Investigation 1 inside.  Look at interdisciplinary connections, math connections, science stories, rock game</a:t>
            </a:r>
          </a:p>
          <a:p>
            <a:pPr marL="228600" indent="-228600">
              <a:buAutoNum type="arabicPeriod"/>
            </a:pPr>
            <a:r>
              <a:rPr lang="en-US" baseline="0" dirty="0" smtClean="0"/>
              <a:t>AND/OR move on to Investigation 2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29E4ED-B669-412B-A663-6EBC0336C388}" type="slidenum">
              <a:rPr lang="en-US" smtClean="0"/>
              <a:pPr/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29E4ED-B669-412B-A663-6EBC0336C388}" type="slidenum">
              <a:rPr lang="en-US" smtClean="0"/>
              <a:pPr/>
              <a:t>19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solidFill>
          <a:srgbClr val="FFFFFF">
            <a:shade val="85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62000" y="-152400"/>
            <a:ext cx="10398265" cy="715530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9600" y="957601"/>
            <a:ext cx="7772400" cy="860425"/>
          </a:xfrm>
        </p:spPr>
        <p:txBody>
          <a:bodyPr anchor="b" anchorCtr="0"/>
          <a:lstStyle>
            <a:lvl1pPr algn="l">
              <a:buFontTx/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38200" y="1676400"/>
            <a:ext cx="7753800" cy="1752600"/>
          </a:xfrm>
        </p:spPr>
        <p:txBody>
          <a:bodyPr>
            <a:normAutofit/>
          </a:bodyPr>
          <a:lstStyle>
            <a:lvl1pPr marL="0" indent="0" algn="l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</p:spTree>
  </p:cSld>
  <p:clrMapOvr>
    <a:masterClrMapping/>
  </p:clrMapOvr>
  <p:transition>
    <p:wipe dir="r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4CC945-13A8-4715-8063-D1FAC10F7751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ransition>
    <p:wipe dir="r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990600"/>
            <a:ext cx="5111750" cy="46783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2087" y="1295401"/>
            <a:ext cx="2855913" cy="4373563"/>
          </a:xfrm>
        </p:spPr>
        <p:txBody>
          <a:bodyPr/>
          <a:lstStyle>
            <a:lvl1pPr marL="0" indent="0">
              <a:lnSpc>
                <a:spcPts val="1600"/>
              </a:lnSpc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D44CC945-13A8-4715-8063-D1FAC10F7751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3" name="Footer Placeholder 12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4" name="Title 13"/>
          <p:cNvSpPr>
            <a:spLocks noGrp="1"/>
          </p:cNvSpPr>
          <p:nvPr>
            <p:ph type="title"/>
          </p:nvPr>
        </p:nvSpPr>
        <p:spPr>
          <a:xfrm>
            <a:off x="228600" y="76200"/>
            <a:ext cx="8229600" cy="6397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5" name="Text Placeholder 10"/>
          <p:cNvSpPr>
            <a:spLocks noGrp="1"/>
          </p:cNvSpPr>
          <p:nvPr>
            <p:ph type="body" sz="quarter" idx="13"/>
          </p:nvPr>
        </p:nvSpPr>
        <p:spPr>
          <a:xfrm>
            <a:off x="435600" y="593400"/>
            <a:ext cx="8251200" cy="457200"/>
          </a:xfrm>
        </p:spPr>
        <p:txBody>
          <a:bodyPr>
            <a:normAutofit/>
          </a:bodyPr>
          <a:lstStyle>
            <a:lvl1pPr>
              <a:buFontTx/>
              <a:buNone/>
              <a:defRPr sz="24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>
    <p:wipe dir="r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estions conta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47800"/>
            <a:ext cx="5111750" cy="4678363"/>
          </a:xfrm>
        </p:spPr>
        <p:txBody>
          <a:bodyPr/>
          <a:lstStyle>
            <a:lvl1pPr>
              <a:defRPr sz="3200">
                <a:solidFill>
                  <a:schemeClr val="bg1">
                    <a:lumMod val="95000"/>
                  </a:schemeClr>
                </a:solidFill>
              </a:defRPr>
            </a:lvl1pPr>
            <a:lvl2pPr>
              <a:defRPr sz="2800">
                <a:solidFill>
                  <a:schemeClr val="bg1">
                    <a:lumMod val="95000"/>
                  </a:schemeClr>
                </a:solidFill>
              </a:defRPr>
            </a:lvl2pPr>
            <a:lvl3pPr>
              <a:defRPr sz="2400">
                <a:solidFill>
                  <a:schemeClr val="bg1">
                    <a:lumMod val="95000"/>
                  </a:schemeClr>
                </a:solidFill>
              </a:defRPr>
            </a:lvl3pPr>
            <a:lvl4pPr>
              <a:defRPr sz="2000">
                <a:solidFill>
                  <a:schemeClr val="bg1">
                    <a:lumMod val="95000"/>
                  </a:schemeClr>
                </a:solidFill>
              </a:defRPr>
            </a:lvl4pPr>
            <a:lvl5pPr>
              <a:defRPr sz="2000">
                <a:solidFill>
                  <a:schemeClr val="bg1">
                    <a:lumMod val="95000"/>
                  </a:schemeClr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562600" y="1524000"/>
            <a:ext cx="2855913" cy="4373563"/>
          </a:xfrm>
        </p:spPr>
        <p:txBody>
          <a:bodyPr/>
          <a:lstStyle>
            <a:lvl1pPr marL="0" indent="0">
              <a:lnSpc>
                <a:spcPts val="1600"/>
              </a:lnSpc>
              <a:buNone/>
              <a:defRPr sz="14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D44CC945-13A8-4715-8063-D1FAC10F7751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3" name="Footer Placeholder 12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4" name="Title 13"/>
          <p:cNvSpPr>
            <a:spLocks noGrp="1"/>
          </p:cNvSpPr>
          <p:nvPr>
            <p:ph type="title"/>
          </p:nvPr>
        </p:nvSpPr>
        <p:spPr>
          <a:xfrm>
            <a:off x="0" y="457200"/>
            <a:ext cx="6858000" cy="639763"/>
          </a:xfrm>
        </p:spPr>
        <p:txBody>
          <a:bodyPr/>
          <a:lstStyle>
            <a:lvl1pPr>
              <a:defRPr sz="2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5" name="Text Placeholder 10"/>
          <p:cNvSpPr>
            <a:spLocks noGrp="1"/>
          </p:cNvSpPr>
          <p:nvPr>
            <p:ph type="body" sz="quarter" idx="13"/>
          </p:nvPr>
        </p:nvSpPr>
        <p:spPr>
          <a:xfrm>
            <a:off x="210600" y="974400"/>
            <a:ext cx="6876000" cy="457200"/>
          </a:xfrm>
        </p:spPr>
        <p:txBody>
          <a:bodyPr>
            <a:normAutofit/>
          </a:bodyPr>
          <a:lstStyle>
            <a:lvl1pPr>
              <a:buFontTx/>
              <a:buNone/>
              <a:defRPr sz="20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>
    <p:wipe dir="r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57199"/>
            <a:ext cx="3962400" cy="338139"/>
          </a:xfrm>
        </p:spPr>
        <p:txBody>
          <a:bodyPr anchor="b"/>
          <a:lstStyle>
            <a:lvl1pPr algn="l">
              <a:defRPr sz="18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143000" y="304800"/>
            <a:ext cx="6934200" cy="42672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3400" y="762000"/>
            <a:ext cx="3962400" cy="804863"/>
          </a:xfrm>
        </p:spPr>
        <p:txBody>
          <a:bodyPr>
            <a:normAutofit/>
          </a:bodyPr>
          <a:lstStyle>
            <a:lvl1pPr marL="0" indent="0">
              <a:lnSpc>
                <a:spcPts val="1400"/>
              </a:lnSpc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4CC945-13A8-4715-8063-D1FAC10F7751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ransition>
    <p:wipe dir="r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</p:spPr>
        <p:txBody>
          <a:bodyPr/>
          <a:lstStyle/>
          <a:p>
            <a:fld id="{F28055F4-9F4A-44B8-B9A9-9DF3460C866A}" type="datetimeFigureOut">
              <a:rPr lang="en-US" smtClean="0"/>
              <a:pPr/>
              <a:t>10/25/2010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1"/>
            <a:ext cx="2133600" cy="365125"/>
          </a:xfrm>
          <a:prstGeom prst="rect">
            <a:avLst/>
          </a:prstGeom>
        </p:spPr>
        <p:txBody>
          <a:bodyPr/>
          <a:lstStyle/>
          <a:p>
            <a:fld id="{D44CC945-13A8-4715-8063-D1FAC10F775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wipe dir="r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848600" y="503239"/>
            <a:ext cx="12192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503237"/>
            <a:ext cx="7162800" cy="627856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>
    <p:wipe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295399"/>
            <a:ext cx="8305800" cy="4525965"/>
          </a:xfrm>
        </p:spPr>
        <p:txBody>
          <a:bodyPr/>
          <a:lstStyle>
            <a:lvl1pPr marL="173038" indent="-173038">
              <a:lnSpc>
                <a:spcPts val="2600"/>
              </a:lnSpc>
              <a:buClr>
                <a:schemeClr val="accent3">
                  <a:lumMod val="50000"/>
                </a:schemeClr>
              </a:buClr>
              <a:buFont typeface="Arial" pitchFamily="34" charset="0"/>
              <a:buChar char="•"/>
              <a:defRPr sz="2400" b="0"/>
            </a:lvl1pPr>
            <a:lvl2pPr marL="684213" indent="-227013">
              <a:lnSpc>
                <a:spcPts val="2600"/>
              </a:lnSpc>
              <a:buClr>
                <a:schemeClr val="accent3">
                  <a:lumMod val="50000"/>
                </a:schemeClr>
              </a:buClr>
              <a:defRPr sz="2000"/>
            </a:lvl2pPr>
            <a:lvl3pPr marL="1087438" indent="-173038">
              <a:lnSpc>
                <a:spcPts val="2600"/>
              </a:lnSpc>
              <a:buClr>
                <a:schemeClr val="accent3">
                  <a:lumMod val="50000"/>
                </a:schemeClr>
              </a:buClr>
              <a:defRPr sz="1800"/>
            </a:lvl3pPr>
            <a:lvl4pPr marL="1541463" indent="-169863">
              <a:lnSpc>
                <a:spcPts val="2600"/>
              </a:lnSpc>
              <a:buClr>
                <a:schemeClr val="accent3">
                  <a:lumMod val="50000"/>
                </a:schemeClr>
              </a:buClr>
              <a:defRPr sz="1600"/>
            </a:lvl4pPr>
            <a:lvl5pPr marL="2001838" indent="-173038">
              <a:lnSpc>
                <a:spcPts val="2600"/>
              </a:lnSpc>
              <a:buClr>
                <a:schemeClr val="accent3">
                  <a:lumMod val="50000"/>
                </a:schemeClr>
              </a:buClr>
              <a:defRPr sz="14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3"/>
          </p:nvPr>
        </p:nvSpPr>
        <p:spPr>
          <a:xfrm>
            <a:off x="381000" y="669600"/>
            <a:ext cx="8251200" cy="457200"/>
          </a:xfrm>
        </p:spPr>
        <p:txBody>
          <a:bodyPr>
            <a:normAutofit/>
          </a:bodyPr>
          <a:lstStyle>
            <a:lvl1pPr>
              <a:buFontTx/>
              <a:buNone/>
              <a:defRPr sz="24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248400" y="6653837"/>
            <a:ext cx="2895600" cy="365125"/>
          </a:xfrm>
          <a:prstGeom prst="rect">
            <a:avLst/>
          </a:prstGeom>
        </p:spPr>
        <p:txBody>
          <a:bodyPr/>
          <a:lstStyle>
            <a:lvl1pPr algn="r">
              <a:defRPr sz="900">
                <a:solidFill>
                  <a:schemeClr val="tx2"/>
                </a:solidFill>
                <a:latin typeface="Segoe UI" pitchFamily="34" charset="0"/>
                <a:cs typeface="Segoe UI" pitchFamily="34" charset="0"/>
              </a:defRPr>
            </a:lvl1pPr>
          </a:lstStyle>
          <a:p>
            <a:endParaRPr lang="en-US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" y="6638075"/>
            <a:ext cx="2133600" cy="365125"/>
          </a:xfrm>
          <a:prstGeom prst="rect">
            <a:avLst/>
          </a:prstGeom>
        </p:spPr>
        <p:txBody>
          <a:bodyPr/>
          <a:lstStyle>
            <a:lvl1pPr algn="l">
              <a:defRPr sz="1200" b="1">
                <a:solidFill>
                  <a:schemeClr val="tx2"/>
                </a:solidFill>
                <a:latin typeface="Segoe UI" pitchFamily="34" charset="0"/>
                <a:cs typeface="Segoe UI" pitchFamily="34" charset="0"/>
              </a:defRPr>
            </a:lvl1pPr>
          </a:lstStyle>
          <a:p>
            <a:fld id="{D44CC945-13A8-4715-8063-D1FAC10F7751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6" name="Title 15"/>
          <p:cNvSpPr>
            <a:spLocks noGrp="1"/>
          </p:cNvSpPr>
          <p:nvPr>
            <p:ph type="title"/>
          </p:nvPr>
        </p:nvSpPr>
        <p:spPr>
          <a:xfrm>
            <a:off x="152400" y="152400"/>
            <a:ext cx="8229600" cy="639763"/>
          </a:xfrm>
        </p:spPr>
        <p:txBody>
          <a:bodyPr/>
          <a:lstStyle>
            <a:lvl1pPr>
              <a:buClr>
                <a:schemeClr val="accent3">
                  <a:lumMod val="50000"/>
                </a:schemeClr>
              </a:buCl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genda/Summar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44CC945-13A8-4715-8063-D1FAC10F7751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5"/>
          </p:nvPr>
        </p:nvSpPr>
        <p:spPr>
          <a:xfrm>
            <a:off x="381000" y="3130200"/>
            <a:ext cx="6629400" cy="838200"/>
          </a:xfrm>
        </p:spPr>
        <p:txBody>
          <a:bodyPr>
            <a:normAutofit/>
          </a:bodyPr>
          <a:lstStyle>
            <a:lvl1pPr marL="57150" indent="0">
              <a:buFontTx/>
              <a:buNone/>
              <a:defRPr sz="1800" baseline="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152400" y="152400"/>
            <a:ext cx="8229600" cy="6397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Text Placeholder 10"/>
          <p:cNvSpPr>
            <a:spLocks noGrp="1"/>
          </p:cNvSpPr>
          <p:nvPr>
            <p:ph type="body" sz="quarter" idx="13"/>
          </p:nvPr>
        </p:nvSpPr>
        <p:spPr>
          <a:xfrm>
            <a:off x="359400" y="669600"/>
            <a:ext cx="8251200" cy="457200"/>
          </a:xfrm>
        </p:spPr>
        <p:txBody>
          <a:bodyPr>
            <a:normAutofit/>
          </a:bodyPr>
          <a:lstStyle>
            <a:lvl1pPr>
              <a:buFontTx/>
              <a:buNone/>
              <a:defRPr sz="24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Text Placeholder 8"/>
          <p:cNvSpPr>
            <a:spLocks noGrp="1"/>
          </p:cNvSpPr>
          <p:nvPr>
            <p:ph type="body" sz="quarter" idx="16"/>
          </p:nvPr>
        </p:nvSpPr>
        <p:spPr>
          <a:xfrm>
            <a:off x="381000" y="1711800"/>
            <a:ext cx="6629400" cy="838200"/>
          </a:xfrm>
        </p:spPr>
        <p:txBody>
          <a:bodyPr>
            <a:normAutofit/>
          </a:bodyPr>
          <a:lstStyle>
            <a:lvl1pPr marL="57150" indent="0">
              <a:buFontTx/>
              <a:buNone/>
              <a:defRPr sz="1800" baseline="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Text Placeholder 8"/>
          <p:cNvSpPr>
            <a:spLocks noGrp="1"/>
          </p:cNvSpPr>
          <p:nvPr>
            <p:ph type="body" sz="quarter" idx="17"/>
          </p:nvPr>
        </p:nvSpPr>
        <p:spPr>
          <a:xfrm>
            <a:off x="381000" y="2421000"/>
            <a:ext cx="6629400" cy="838200"/>
          </a:xfrm>
        </p:spPr>
        <p:txBody>
          <a:bodyPr>
            <a:normAutofit/>
          </a:bodyPr>
          <a:lstStyle>
            <a:lvl1pPr marL="57150" indent="0">
              <a:buFontTx/>
              <a:buNone/>
              <a:defRPr sz="1800" baseline="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5" name="Text Placeholder 8"/>
          <p:cNvSpPr>
            <a:spLocks noGrp="1"/>
          </p:cNvSpPr>
          <p:nvPr>
            <p:ph type="body" sz="quarter" idx="18"/>
          </p:nvPr>
        </p:nvSpPr>
        <p:spPr>
          <a:xfrm>
            <a:off x="381000" y="3769200"/>
            <a:ext cx="6629400" cy="838200"/>
          </a:xfrm>
        </p:spPr>
        <p:txBody>
          <a:bodyPr>
            <a:normAutofit/>
          </a:bodyPr>
          <a:lstStyle>
            <a:lvl1pPr marL="57150" indent="0">
              <a:buFontTx/>
              <a:buNone/>
              <a:defRPr sz="1800" baseline="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6" name="Text Placeholder 8"/>
          <p:cNvSpPr>
            <a:spLocks noGrp="1"/>
          </p:cNvSpPr>
          <p:nvPr>
            <p:ph type="body" sz="quarter" idx="19"/>
          </p:nvPr>
        </p:nvSpPr>
        <p:spPr>
          <a:xfrm>
            <a:off x="381000" y="4478400"/>
            <a:ext cx="6629400" cy="838200"/>
          </a:xfrm>
        </p:spPr>
        <p:txBody>
          <a:bodyPr>
            <a:normAutofit/>
          </a:bodyPr>
          <a:lstStyle>
            <a:lvl1pPr marL="57150" indent="0">
              <a:buFontTx/>
              <a:buNone/>
              <a:defRPr sz="1800" baseline="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7" name="Text Placeholder 8"/>
          <p:cNvSpPr>
            <a:spLocks noGrp="1"/>
          </p:cNvSpPr>
          <p:nvPr>
            <p:ph type="body" sz="quarter" idx="20"/>
          </p:nvPr>
        </p:nvSpPr>
        <p:spPr>
          <a:xfrm>
            <a:off x="381000" y="5257800"/>
            <a:ext cx="6629400" cy="838200"/>
          </a:xfrm>
        </p:spPr>
        <p:txBody>
          <a:bodyPr>
            <a:normAutofit/>
          </a:bodyPr>
          <a:lstStyle>
            <a:lvl1pPr marL="57150" indent="0">
              <a:buFontTx/>
              <a:buNone/>
              <a:defRPr sz="1800" baseline="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>
    <p:wipe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871788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1371601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bg2"/>
                </a:solidFill>
                <a:latin typeface="+mn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4CC945-13A8-4715-8063-D1FAC10F7751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ransition>
    <p:wipe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04800" y="1295401"/>
            <a:ext cx="4038600" cy="4525964"/>
          </a:xfrm>
        </p:spPr>
        <p:txBody>
          <a:bodyPr/>
          <a:lstStyle>
            <a:lvl1pPr>
              <a:buClr>
                <a:schemeClr val="bg1">
                  <a:lumMod val="95000"/>
                </a:schemeClr>
              </a:buClr>
              <a:defRPr sz="2400"/>
            </a:lvl1pPr>
            <a:lvl2pPr>
              <a:buClr>
                <a:schemeClr val="bg1">
                  <a:lumMod val="95000"/>
                </a:schemeClr>
              </a:buClr>
              <a:defRPr sz="2000"/>
            </a:lvl2pPr>
            <a:lvl3pPr>
              <a:buClr>
                <a:schemeClr val="bg1">
                  <a:lumMod val="95000"/>
                </a:schemeClr>
              </a:buClr>
              <a:defRPr sz="2000"/>
            </a:lvl3pPr>
            <a:lvl4pPr>
              <a:buClr>
                <a:schemeClr val="bg1">
                  <a:lumMod val="95000"/>
                </a:schemeClr>
              </a:buClr>
              <a:defRPr sz="1800"/>
            </a:lvl4pPr>
            <a:lvl5pPr>
              <a:buClr>
                <a:schemeClr val="bg1">
                  <a:lumMod val="95000"/>
                </a:schemeClr>
              </a:buCl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95800" y="1295401"/>
            <a:ext cx="4038600" cy="4525964"/>
          </a:xfrm>
        </p:spPr>
        <p:txBody>
          <a:bodyPr/>
          <a:lstStyle>
            <a:lvl1pPr>
              <a:buClr>
                <a:schemeClr val="bg1">
                  <a:lumMod val="95000"/>
                </a:schemeClr>
              </a:buClr>
              <a:defRPr sz="2400"/>
            </a:lvl1pPr>
            <a:lvl2pPr>
              <a:buClr>
                <a:schemeClr val="bg1">
                  <a:lumMod val="95000"/>
                </a:schemeClr>
              </a:buClr>
              <a:defRPr sz="2000"/>
            </a:lvl2pPr>
            <a:lvl3pPr>
              <a:buClr>
                <a:schemeClr val="bg1">
                  <a:lumMod val="95000"/>
                </a:schemeClr>
              </a:buClr>
              <a:defRPr sz="2000"/>
            </a:lvl3pPr>
            <a:lvl4pPr>
              <a:buClr>
                <a:schemeClr val="bg1">
                  <a:lumMod val="95000"/>
                </a:schemeClr>
              </a:buClr>
              <a:defRPr sz="1800"/>
            </a:lvl4pPr>
            <a:lvl5pPr>
              <a:buClr>
                <a:schemeClr val="bg1">
                  <a:lumMod val="95000"/>
                </a:schemeClr>
              </a:buCl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4"/>
          </p:nvPr>
        </p:nvSpPr>
        <p:spPr>
          <a:xfrm>
            <a:off x="457200" y="6638075"/>
            <a:ext cx="2133600" cy="365125"/>
          </a:xfrm>
        </p:spPr>
        <p:txBody>
          <a:bodyPr/>
          <a:lstStyle/>
          <a:p>
            <a:fld id="{D44CC945-13A8-4715-8063-D1FAC10F7751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152400" y="152400"/>
            <a:ext cx="8229600" cy="6397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3" name="Text Placeholder 10"/>
          <p:cNvSpPr>
            <a:spLocks noGrp="1"/>
          </p:cNvSpPr>
          <p:nvPr>
            <p:ph type="body" sz="quarter" idx="13"/>
          </p:nvPr>
        </p:nvSpPr>
        <p:spPr>
          <a:xfrm>
            <a:off x="359400" y="669600"/>
            <a:ext cx="8251200" cy="457200"/>
          </a:xfrm>
        </p:spPr>
        <p:txBody>
          <a:bodyPr>
            <a:normAutofit/>
          </a:bodyPr>
          <a:lstStyle>
            <a:lvl1pPr>
              <a:buFontTx/>
              <a:buNone/>
              <a:defRPr sz="24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>
    <p:wipe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44CC945-13A8-4715-8063-D1FAC10F7751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47801"/>
            <a:ext cx="2362200" cy="1524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2971800" y="1447801"/>
            <a:ext cx="5715000" cy="152400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" name="Content Placeholder 2"/>
          <p:cNvSpPr>
            <a:spLocks noGrp="1"/>
          </p:cNvSpPr>
          <p:nvPr>
            <p:ph sz="half" idx="14"/>
          </p:nvPr>
        </p:nvSpPr>
        <p:spPr>
          <a:xfrm>
            <a:off x="457200" y="3048000"/>
            <a:ext cx="2362200" cy="1524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0" name="Content Placeholder 3"/>
          <p:cNvSpPr>
            <a:spLocks noGrp="1"/>
          </p:cNvSpPr>
          <p:nvPr>
            <p:ph sz="half" idx="15"/>
          </p:nvPr>
        </p:nvSpPr>
        <p:spPr>
          <a:xfrm>
            <a:off x="2971800" y="3048000"/>
            <a:ext cx="5715000" cy="152400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>
          <a:xfrm>
            <a:off x="152400" y="152400"/>
            <a:ext cx="8229600" cy="6397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3"/>
          </p:nvPr>
        </p:nvSpPr>
        <p:spPr>
          <a:xfrm>
            <a:off x="359400" y="669600"/>
            <a:ext cx="8251200" cy="457200"/>
          </a:xfrm>
        </p:spPr>
        <p:txBody>
          <a:bodyPr>
            <a:normAutofit/>
          </a:bodyPr>
          <a:lstStyle>
            <a:lvl1pPr>
              <a:buFontTx/>
              <a:buNone/>
              <a:defRPr sz="24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>
    <p:wipe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hree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44CC945-13A8-4715-8063-D1FAC10F7751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2"/>
          <p:cNvSpPr>
            <a:spLocks noGrp="1"/>
          </p:cNvSpPr>
          <p:nvPr>
            <p:ph sz="half" idx="1"/>
          </p:nvPr>
        </p:nvSpPr>
        <p:spPr>
          <a:xfrm>
            <a:off x="76200" y="3429000"/>
            <a:ext cx="2743200" cy="2544763"/>
          </a:xfrm>
        </p:spPr>
        <p:txBody>
          <a:bodyPr lIns="274320" tIns="0" rIns="182880">
            <a:normAutofit/>
          </a:bodyPr>
          <a:lstStyle>
            <a:lvl1pPr>
              <a:lnSpc>
                <a:spcPts val="2000"/>
              </a:lnSpc>
              <a:defRPr sz="1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0" name="Content Placeholder 3"/>
          <p:cNvSpPr>
            <a:spLocks noGrp="1"/>
          </p:cNvSpPr>
          <p:nvPr>
            <p:ph sz="half" idx="2"/>
          </p:nvPr>
        </p:nvSpPr>
        <p:spPr>
          <a:xfrm>
            <a:off x="2857500" y="3429000"/>
            <a:ext cx="2743200" cy="2544763"/>
          </a:xfrm>
        </p:spPr>
        <p:txBody>
          <a:bodyPr lIns="274320" tIns="0" rIns="182880">
            <a:normAutofit/>
          </a:bodyPr>
          <a:lstStyle>
            <a:lvl1pPr>
              <a:lnSpc>
                <a:spcPts val="2000"/>
              </a:lnSpc>
              <a:defRPr sz="1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Content Placeholder 3"/>
          <p:cNvSpPr>
            <a:spLocks noGrp="1"/>
          </p:cNvSpPr>
          <p:nvPr>
            <p:ph sz="half" idx="14"/>
          </p:nvPr>
        </p:nvSpPr>
        <p:spPr>
          <a:xfrm>
            <a:off x="5638800" y="3429000"/>
            <a:ext cx="2743200" cy="2544763"/>
          </a:xfrm>
        </p:spPr>
        <p:txBody>
          <a:bodyPr lIns="274320" tIns="0" rIns="182880">
            <a:normAutofit/>
          </a:bodyPr>
          <a:lstStyle>
            <a:lvl1pPr>
              <a:lnSpc>
                <a:spcPts val="2000"/>
              </a:lnSpc>
              <a:defRPr sz="1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5" name="Content Placeholder 2"/>
          <p:cNvSpPr>
            <a:spLocks noGrp="1"/>
          </p:cNvSpPr>
          <p:nvPr>
            <p:ph sz="half" idx="15"/>
          </p:nvPr>
        </p:nvSpPr>
        <p:spPr>
          <a:xfrm>
            <a:off x="76200" y="1447801"/>
            <a:ext cx="2743200" cy="17065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6" name="Content Placeholder 3"/>
          <p:cNvSpPr>
            <a:spLocks noGrp="1"/>
          </p:cNvSpPr>
          <p:nvPr>
            <p:ph sz="half" idx="16"/>
          </p:nvPr>
        </p:nvSpPr>
        <p:spPr>
          <a:xfrm>
            <a:off x="2857500" y="1447801"/>
            <a:ext cx="2743200" cy="17065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7" name="Content Placeholder 3"/>
          <p:cNvSpPr>
            <a:spLocks noGrp="1"/>
          </p:cNvSpPr>
          <p:nvPr>
            <p:ph sz="half" idx="17"/>
          </p:nvPr>
        </p:nvSpPr>
        <p:spPr>
          <a:xfrm>
            <a:off x="5638800" y="1447801"/>
            <a:ext cx="2743200" cy="17065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9" name="Title 18"/>
          <p:cNvSpPr>
            <a:spLocks noGrp="1"/>
          </p:cNvSpPr>
          <p:nvPr>
            <p:ph type="title"/>
          </p:nvPr>
        </p:nvSpPr>
        <p:spPr>
          <a:xfrm>
            <a:off x="152400" y="152400"/>
            <a:ext cx="8229600" cy="6397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20" name="Text Placeholder 10"/>
          <p:cNvSpPr>
            <a:spLocks noGrp="1"/>
          </p:cNvSpPr>
          <p:nvPr>
            <p:ph type="body" sz="quarter" idx="13"/>
          </p:nvPr>
        </p:nvSpPr>
        <p:spPr>
          <a:xfrm>
            <a:off x="359400" y="669600"/>
            <a:ext cx="8251200" cy="457200"/>
          </a:xfrm>
        </p:spPr>
        <p:txBody>
          <a:bodyPr>
            <a:normAutofit/>
          </a:bodyPr>
          <a:lstStyle>
            <a:lvl1pPr>
              <a:buFontTx/>
              <a:buNone/>
              <a:defRPr sz="24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>
    <p:wipe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" y="1447801"/>
            <a:ext cx="4040188" cy="304801"/>
          </a:xfrm>
          <a:solidFill>
            <a:schemeClr val="accent5">
              <a:lumMod val="20000"/>
              <a:lumOff val="80000"/>
              <a:alpha val="39000"/>
            </a:schemeClr>
          </a:solidFill>
        </p:spPr>
        <p:txBody>
          <a:bodyPr tIns="274320" anchor="b">
            <a:noAutofit/>
          </a:bodyPr>
          <a:lstStyle>
            <a:lvl1pPr marL="0" indent="0">
              <a:buNone/>
              <a:defRPr sz="1800" b="1" cap="all" baseline="0">
                <a:solidFill>
                  <a:schemeClr val="bg2"/>
                </a:solidFill>
                <a:latin typeface="+mn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6200" y="1752601"/>
            <a:ext cx="4040188" cy="4068763"/>
          </a:xfrm>
        </p:spPr>
        <p:txBody>
          <a:bodyPr/>
          <a:lstStyle>
            <a:lvl1pPr>
              <a:lnSpc>
                <a:spcPct val="100000"/>
              </a:lnSpc>
              <a:buClr>
                <a:schemeClr val="bg1">
                  <a:lumMod val="95000"/>
                </a:schemeClr>
              </a:buClr>
              <a:defRPr sz="2000"/>
            </a:lvl1pPr>
            <a:lvl2pPr>
              <a:lnSpc>
                <a:spcPct val="100000"/>
              </a:lnSpc>
              <a:buClr>
                <a:schemeClr val="bg1">
                  <a:lumMod val="95000"/>
                </a:schemeClr>
              </a:buClr>
              <a:defRPr sz="2000"/>
            </a:lvl2pPr>
            <a:lvl3pPr>
              <a:lnSpc>
                <a:spcPct val="100000"/>
              </a:lnSpc>
              <a:buClr>
                <a:schemeClr val="bg1">
                  <a:lumMod val="95000"/>
                </a:schemeClr>
              </a:buClr>
              <a:defRPr sz="1800"/>
            </a:lvl3pPr>
            <a:lvl4pPr>
              <a:lnSpc>
                <a:spcPct val="100000"/>
              </a:lnSpc>
              <a:buClr>
                <a:schemeClr val="bg1">
                  <a:lumMod val="95000"/>
                </a:schemeClr>
              </a:buClr>
              <a:defRPr sz="1600"/>
            </a:lvl4pPr>
            <a:lvl5pPr>
              <a:lnSpc>
                <a:spcPct val="100000"/>
              </a:lnSpc>
              <a:buClr>
                <a:schemeClr val="bg1">
                  <a:lumMod val="95000"/>
                </a:schemeClr>
              </a:buCl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91039" y="1752601"/>
            <a:ext cx="4041775" cy="4068763"/>
          </a:xfrm>
        </p:spPr>
        <p:txBody>
          <a:bodyPr/>
          <a:lstStyle>
            <a:lvl1pPr>
              <a:buClr>
                <a:schemeClr val="bg1">
                  <a:lumMod val="95000"/>
                </a:schemeClr>
              </a:buClr>
              <a:defRPr sz="2000"/>
            </a:lvl1pPr>
            <a:lvl2pPr>
              <a:buClr>
                <a:schemeClr val="bg1">
                  <a:lumMod val="95000"/>
                </a:schemeClr>
              </a:buClr>
              <a:defRPr sz="2000"/>
            </a:lvl2pPr>
            <a:lvl3pPr>
              <a:buClr>
                <a:schemeClr val="bg1">
                  <a:lumMod val="95000"/>
                </a:schemeClr>
              </a:buClr>
              <a:defRPr sz="1800"/>
            </a:lvl3pPr>
            <a:lvl4pPr>
              <a:buClr>
                <a:schemeClr val="bg1">
                  <a:lumMod val="95000"/>
                </a:schemeClr>
              </a:buClr>
              <a:defRPr sz="1600"/>
            </a:lvl4pPr>
            <a:lvl5pPr>
              <a:buClr>
                <a:schemeClr val="bg1">
                  <a:lumMod val="95000"/>
                </a:schemeClr>
              </a:buCl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2" name="Text Placeholder 2"/>
          <p:cNvSpPr>
            <a:spLocks noGrp="1"/>
          </p:cNvSpPr>
          <p:nvPr>
            <p:ph type="body" idx="12"/>
          </p:nvPr>
        </p:nvSpPr>
        <p:spPr>
          <a:xfrm>
            <a:off x="4494212" y="1447802"/>
            <a:ext cx="4040188" cy="304801"/>
          </a:xfrm>
          <a:solidFill>
            <a:schemeClr val="accent5">
              <a:lumMod val="20000"/>
              <a:lumOff val="80000"/>
              <a:alpha val="39000"/>
            </a:schemeClr>
          </a:solidFill>
        </p:spPr>
        <p:txBody>
          <a:bodyPr tIns="274320" anchor="b">
            <a:noAutofit/>
          </a:bodyPr>
          <a:lstStyle>
            <a:lvl1pPr marL="0" indent="0">
              <a:buNone/>
              <a:defRPr sz="1800" b="1" cap="all" baseline="0">
                <a:solidFill>
                  <a:schemeClr val="bg2"/>
                </a:solidFill>
                <a:latin typeface="+mn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D44CC945-13A8-4715-8063-D1FAC10F7751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7" name="Title 16"/>
          <p:cNvSpPr>
            <a:spLocks noGrp="1"/>
          </p:cNvSpPr>
          <p:nvPr>
            <p:ph type="title"/>
          </p:nvPr>
        </p:nvSpPr>
        <p:spPr>
          <a:xfrm>
            <a:off x="152400" y="152400"/>
            <a:ext cx="8229600" cy="6397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8" name="Text Placeholder 10"/>
          <p:cNvSpPr>
            <a:spLocks noGrp="1"/>
          </p:cNvSpPr>
          <p:nvPr>
            <p:ph type="body" sz="quarter" idx="13"/>
          </p:nvPr>
        </p:nvSpPr>
        <p:spPr>
          <a:xfrm>
            <a:off x="359400" y="669600"/>
            <a:ext cx="8251200" cy="457200"/>
          </a:xfrm>
        </p:spPr>
        <p:txBody>
          <a:bodyPr>
            <a:normAutofit/>
          </a:bodyPr>
          <a:lstStyle>
            <a:lvl1pPr>
              <a:buFontTx/>
              <a:buNone/>
              <a:defRPr sz="24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>
    <p:wipe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 Placeholder 8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D44CC945-13A8-4715-8063-D1FAC10F7751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3" name="Title 12"/>
          <p:cNvSpPr>
            <a:spLocks noGrp="1"/>
          </p:cNvSpPr>
          <p:nvPr>
            <p:ph type="title"/>
          </p:nvPr>
        </p:nvSpPr>
        <p:spPr>
          <a:xfrm>
            <a:off x="1219200" y="457200"/>
            <a:ext cx="8229600" cy="6397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4" name="Text Placeholder 10"/>
          <p:cNvSpPr>
            <a:spLocks noGrp="1"/>
          </p:cNvSpPr>
          <p:nvPr>
            <p:ph type="body" sz="quarter" idx="13"/>
          </p:nvPr>
        </p:nvSpPr>
        <p:spPr>
          <a:xfrm>
            <a:off x="914400" y="974400"/>
            <a:ext cx="8251200" cy="457200"/>
          </a:xfrm>
        </p:spPr>
        <p:txBody>
          <a:bodyPr>
            <a:normAutofit/>
          </a:bodyPr>
          <a:lstStyle>
            <a:lvl1pPr>
              <a:buFontTx/>
              <a:buNone/>
              <a:defRPr sz="24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>
    <p:wipe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7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52400" y="152400"/>
            <a:ext cx="8229600" cy="6397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200" y="808364"/>
            <a:ext cx="8229600" cy="50593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248400" y="6653837"/>
            <a:ext cx="2895600" cy="365125"/>
          </a:xfrm>
          <a:prstGeom prst="rect">
            <a:avLst/>
          </a:prstGeom>
        </p:spPr>
        <p:txBody>
          <a:bodyPr/>
          <a:lstStyle>
            <a:lvl1pPr algn="r">
              <a:defRPr sz="900">
                <a:solidFill>
                  <a:schemeClr val="tx2"/>
                </a:solidFill>
                <a:latin typeface="Segoe UI" pitchFamily="34" charset="0"/>
                <a:cs typeface="Segoe UI" pitchFamily="34" charset="0"/>
              </a:defRPr>
            </a:lvl1pPr>
          </a:lstStyle>
          <a:p>
            <a:endParaRPr lang="en-US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" y="6638075"/>
            <a:ext cx="2133600" cy="365125"/>
          </a:xfrm>
          <a:prstGeom prst="rect">
            <a:avLst/>
          </a:prstGeom>
        </p:spPr>
        <p:txBody>
          <a:bodyPr/>
          <a:lstStyle>
            <a:lvl1pPr algn="l">
              <a:defRPr sz="1200" b="1">
                <a:solidFill>
                  <a:schemeClr val="tx2"/>
                </a:solidFill>
                <a:latin typeface="Segoe UI" pitchFamily="34" charset="0"/>
                <a:cs typeface="Segoe UI" pitchFamily="34" charset="0"/>
              </a:defRPr>
            </a:lvl1pPr>
          </a:lstStyle>
          <a:p>
            <a:fld id="{D44CC945-13A8-4715-8063-D1FAC10F7751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5257800" y="2895600"/>
            <a:ext cx="1219200" cy="10668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Perpetua" pitchFamily="18" charset="0"/>
              <a:ea typeface="+mj-ea"/>
              <a:cs typeface="+mj-cs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410200" y="2667000"/>
            <a:ext cx="1447800" cy="13716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Perpetua" pitchFamily="18" charset="0"/>
              <a:ea typeface="+mj-ea"/>
              <a:cs typeface="+mj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7" r:id="rId2"/>
    <p:sldLayoutId id="2147483678" r:id="rId3"/>
    <p:sldLayoutId id="2147483679" r:id="rId4"/>
    <p:sldLayoutId id="2147483680" r:id="rId5"/>
    <p:sldLayoutId id="2147483681" r:id="rId6"/>
    <p:sldLayoutId id="2147483682" r:id="rId7"/>
    <p:sldLayoutId id="2147483683" r:id="rId8"/>
    <p:sldLayoutId id="2147483684" r:id="rId9"/>
    <p:sldLayoutId id="2147483685" r:id="rId10"/>
    <p:sldLayoutId id="2147483686" r:id="rId11"/>
    <p:sldLayoutId id="2147483687" r:id="rId12"/>
    <p:sldLayoutId id="2147483688" r:id="rId13"/>
    <p:sldLayoutId id="2147483689" r:id="rId14"/>
    <p:sldLayoutId id="2147483690" r:id="rId15"/>
  </p:sldLayoutIdLst>
  <p:transition>
    <p:wipe dir="r"/>
  </p:transition>
  <p:txStyles>
    <p:titleStyle>
      <a:lvl1pPr algn="l" defTabSz="914400" rtl="0" eaLnBrk="1" latinLnBrk="0" hangingPunct="1">
        <a:spcBef>
          <a:spcPct val="0"/>
        </a:spcBef>
        <a:buClr>
          <a:schemeClr val="bg1">
            <a:lumMod val="95000"/>
          </a:schemeClr>
        </a:buClr>
        <a:buFont typeface="Arial" pitchFamily="34" charset="0"/>
        <a:buChar char="•"/>
        <a:defRPr sz="3600" b="1" kern="1200" baseline="0">
          <a:solidFill>
            <a:schemeClr val="bg1"/>
          </a:solidFill>
          <a:latin typeface="+mj-lt"/>
          <a:ea typeface="+mj-ea"/>
          <a:cs typeface="Segoe UI" pitchFamily="34" charset="0"/>
        </a:defRPr>
      </a:lvl1pPr>
    </p:titleStyle>
    <p:bodyStyle>
      <a:lvl1pPr marL="173038" indent="-173038" algn="l" defTabSz="914400" rtl="0" eaLnBrk="1" latinLnBrk="0" hangingPunct="1">
        <a:lnSpc>
          <a:spcPct val="100000"/>
        </a:lnSpc>
        <a:spcBef>
          <a:spcPct val="20000"/>
        </a:spcBef>
        <a:buClr>
          <a:schemeClr val="bg1">
            <a:lumMod val="95000"/>
          </a:schemeClr>
        </a:buClr>
        <a:buSzPct val="70000"/>
        <a:buFont typeface="Arial" pitchFamily="34" charset="0"/>
        <a:buChar char="•"/>
        <a:defRPr sz="3200" kern="1200">
          <a:solidFill>
            <a:schemeClr val="bg1"/>
          </a:solidFill>
          <a:latin typeface="+mn-lt"/>
          <a:ea typeface="+mn-ea"/>
          <a:cs typeface="Segoe UI" pitchFamily="34" charset="0"/>
        </a:defRPr>
      </a:lvl1pPr>
      <a:lvl2pPr marL="627063" indent="-169863" algn="l" defTabSz="914400" rtl="0" eaLnBrk="1" latinLnBrk="0" hangingPunct="1">
        <a:lnSpc>
          <a:spcPct val="100000"/>
        </a:lnSpc>
        <a:spcBef>
          <a:spcPct val="20000"/>
        </a:spcBef>
        <a:buClr>
          <a:schemeClr val="bg1">
            <a:lumMod val="95000"/>
          </a:schemeClr>
        </a:buClr>
        <a:buSzPct val="70000"/>
        <a:buFont typeface="Arial" pitchFamily="34" charset="0"/>
        <a:buChar char="•"/>
        <a:defRPr sz="2800" kern="1200">
          <a:solidFill>
            <a:schemeClr val="bg1"/>
          </a:solidFill>
          <a:latin typeface="+mn-lt"/>
          <a:ea typeface="+mn-ea"/>
          <a:cs typeface="Segoe UI" pitchFamily="34" charset="0"/>
        </a:defRPr>
      </a:lvl2pPr>
      <a:lvl3pPr marL="1030288" indent="-115888" algn="l" defTabSz="914400" rtl="0" eaLnBrk="1" latinLnBrk="0" hangingPunct="1">
        <a:lnSpc>
          <a:spcPct val="100000"/>
        </a:lnSpc>
        <a:spcBef>
          <a:spcPct val="20000"/>
        </a:spcBef>
        <a:buClr>
          <a:schemeClr val="bg1">
            <a:lumMod val="95000"/>
          </a:schemeClr>
        </a:buClr>
        <a:buSzPct val="70000"/>
        <a:buFont typeface="Arial" pitchFamily="34" charset="0"/>
        <a:buChar char="•"/>
        <a:defRPr sz="2400" kern="1200">
          <a:solidFill>
            <a:schemeClr val="bg1"/>
          </a:solidFill>
          <a:latin typeface="+mn-lt"/>
          <a:ea typeface="+mn-ea"/>
          <a:cs typeface="Segoe UI" pitchFamily="34" charset="0"/>
        </a:defRPr>
      </a:lvl3pPr>
      <a:lvl4pPr marL="1482725" indent="-111125" algn="l" defTabSz="914400" rtl="0" eaLnBrk="1" latinLnBrk="0" hangingPunct="1">
        <a:lnSpc>
          <a:spcPct val="100000"/>
        </a:lnSpc>
        <a:spcBef>
          <a:spcPct val="20000"/>
        </a:spcBef>
        <a:buClr>
          <a:schemeClr val="bg1">
            <a:lumMod val="95000"/>
          </a:schemeClr>
        </a:buClr>
        <a:buSzPct val="70000"/>
        <a:buFont typeface="Arial" pitchFamily="34" charset="0"/>
        <a:buChar char="•"/>
        <a:defRPr sz="2000" kern="1200">
          <a:solidFill>
            <a:schemeClr val="bg1"/>
          </a:solidFill>
          <a:latin typeface="+mn-lt"/>
          <a:ea typeface="+mn-ea"/>
          <a:cs typeface="Segoe UI" pitchFamily="34" charset="0"/>
        </a:defRPr>
      </a:lvl4pPr>
      <a:lvl5pPr marL="1944688" indent="-115888" algn="l" defTabSz="914400" rtl="0" eaLnBrk="1" latinLnBrk="0" hangingPunct="1">
        <a:lnSpc>
          <a:spcPct val="100000"/>
        </a:lnSpc>
        <a:spcBef>
          <a:spcPct val="20000"/>
        </a:spcBef>
        <a:buClr>
          <a:schemeClr val="bg1">
            <a:lumMod val="95000"/>
          </a:schemeClr>
        </a:buClr>
        <a:buSzPct val="70000"/>
        <a:buFont typeface="Arial" pitchFamily="34" charset="0"/>
        <a:buChar char="•"/>
        <a:defRPr sz="2000" kern="1200">
          <a:solidFill>
            <a:schemeClr val="bg1"/>
          </a:solidFill>
          <a:latin typeface="+mn-lt"/>
          <a:ea typeface="+mn-ea"/>
          <a:cs typeface="Segoe UI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39.xml"/><Relationship Id="rId2" Type="http://schemas.openxmlformats.org/officeDocument/2006/relationships/slide" Target="slide38.xml"/><Relationship Id="rId1" Type="http://schemas.openxmlformats.org/officeDocument/2006/relationships/slideLayout" Target="../slideLayouts/slideLayout5.xml"/><Relationship Id="rId4" Type="http://schemas.openxmlformats.org/officeDocument/2006/relationships/slide" Target="slide40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42.xml"/><Relationship Id="rId2" Type="http://schemas.openxmlformats.org/officeDocument/2006/relationships/slide" Target="slide41.xml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44.xml"/><Relationship Id="rId2" Type="http://schemas.openxmlformats.org/officeDocument/2006/relationships/slide" Target="slide43.xml"/><Relationship Id="rId1" Type="http://schemas.openxmlformats.org/officeDocument/2006/relationships/slideLayout" Target="../slideLayouts/slideLayout5.xml"/><Relationship Id="rId6" Type="http://schemas.openxmlformats.org/officeDocument/2006/relationships/slide" Target="slide47.xml"/><Relationship Id="rId5" Type="http://schemas.openxmlformats.org/officeDocument/2006/relationships/slide" Target="slide46.xml"/><Relationship Id="rId4" Type="http://schemas.openxmlformats.org/officeDocument/2006/relationships/slide" Target="slide4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49.xml"/><Relationship Id="rId2" Type="http://schemas.openxmlformats.org/officeDocument/2006/relationships/slide" Target="slide48.xml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hyperlink" Target="http://www.fossweb.com/modulesK-2/index.html" TargetMode="External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52.xml"/><Relationship Id="rId2" Type="http://schemas.openxmlformats.org/officeDocument/2006/relationships/slide" Target="slide51.xml"/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" Target="slide53.xml"/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" Target="slide54.xml"/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" Target="slide7.xml"/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" Target="slide8.xml"/><Relationship Id="rId1" Type="http://schemas.openxmlformats.org/officeDocument/2006/relationships/slideLayout" Target="../slideLayouts/slideLayout3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" Target="slide8.xml"/><Relationship Id="rId1" Type="http://schemas.openxmlformats.org/officeDocument/2006/relationships/slideLayout" Target="../slideLayouts/slideLayout3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0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0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" Target="slide9.xml"/><Relationship Id="rId1" Type="http://schemas.openxmlformats.org/officeDocument/2006/relationships/slideLayout" Target="../slideLayouts/slideLayout3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" Target="slide12.xml"/><Relationship Id="rId1" Type="http://schemas.openxmlformats.org/officeDocument/2006/relationships/slideLayout" Target="../slideLayouts/slideLayout3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" Target="slide12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0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0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slideLayout" Target="../slideLayouts/slideLayout5.xml"/><Relationship Id="rId1" Type="http://schemas.openxmlformats.org/officeDocument/2006/relationships/video" Target="file:///G:\REAL%20Grade%20One\Rocks_are_Different_Sizes.asf" TargetMode="External"/><Relationship Id="rId4" Type="http://schemas.openxmlformats.org/officeDocument/2006/relationships/slide" Target="slide13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" Target="slide14.xm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" Target="slide14.xml"/><Relationship Id="rId1" Type="http://schemas.openxmlformats.org/officeDocument/2006/relationships/slideLayout" Target="../slideLayouts/slideLayout3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0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" Target="slide14.xml"/><Relationship Id="rId1" Type="http://schemas.openxmlformats.org/officeDocument/2006/relationships/slideLayout" Target="../slideLayouts/slideLayout3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" Target="slide14.xml"/><Relationship Id="rId1" Type="http://schemas.openxmlformats.org/officeDocument/2006/relationships/slideLayout" Target="../slideLayouts/slideLayout5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slide" Target="slide15.xml"/><Relationship Id="rId1" Type="http://schemas.openxmlformats.org/officeDocument/2006/relationships/slideLayout" Target="../slideLayouts/slideLayout3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slide" Target="slide50.xm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5.xml"/><Relationship Id="rId1" Type="http://schemas.openxmlformats.org/officeDocument/2006/relationships/video" Target="file:///G:\REAL%20Grade%20One\Introduction_to_Rocks_and_Minerals.asf" TargetMode="Externa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0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slide" Target="slide21.xml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0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slide" Target="slide21.xml"/><Relationship Id="rId1" Type="http://schemas.openxmlformats.org/officeDocument/2006/relationships/slideLayout" Target="../slideLayouts/slideLayout5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slide" Target="slide22.xml"/><Relationship Id="rId1" Type="http://schemas.openxmlformats.org/officeDocument/2006/relationships/slideLayout" Target="../slideLayouts/slideLayout5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slide" Target="slide23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" Target="slide32.xml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36.xml"/><Relationship Id="rId2" Type="http://schemas.openxmlformats.org/officeDocument/2006/relationships/slide" Target="slide33.xml"/><Relationship Id="rId1" Type="http://schemas.openxmlformats.org/officeDocument/2006/relationships/slideLayout" Target="../slideLayouts/slideLayout5.xml"/><Relationship Id="rId5" Type="http://schemas.openxmlformats.org/officeDocument/2006/relationships/slide" Target="slide34.xml"/><Relationship Id="rId4" Type="http://schemas.openxmlformats.org/officeDocument/2006/relationships/slide" Target="slide3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" Target="slide37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ctrTitle"/>
          </p:nvPr>
        </p:nvSpPr>
        <p:spPr>
          <a:xfrm>
            <a:off x="762000" y="1371600"/>
            <a:ext cx="7772400" cy="860425"/>
          </a:xfrm>
        </p:spPr>
        <p:txBody>
          <a:bodyPr/>
          <a:lstStyle/>
          <a:p>
            <a:r>
              <a:rPr lang="en-US" dirty="0" smtClean="0"/>
              <a:t>Exploring Science Concepts</a:t>
            </a:r>
            <a:br>
              <a:rPr lang="en-US" dirty="0" smtClean="0"/>
            </a:br>
            <a:r>
              <a:rPr lang="en-US" dirty="0" smtClean="0"/>
              <a:t>Unit: Earth Science</a:t>
            </a:r>
            <a:endParaRPr lang="en-US" dirty="0"/>
          </a:p>
        </p:txBody>
      </p:sp>
      <p:sp>
        <p:nvSpPr>
          <p:cNvPr id="7" name="Subtitle 6"/>
          <p:cNvSpPr>
            <a:spLocks noGrp="1"/>
          </p:cNvSpPr>
          <p:nvPr>
            <p:ph type="subTitle" idx="1"/>
          </p:nvPr>
        </p:nvSpPr>
        <p:spPr>
          <a:xfrm>
            <a:off x="838200" y="2362200"/>
            <a:ext cx="7753800" cy="1752600"/>
          </a:xfrm>
        </p:spPr>
        <p:txBody>
          <a:bodyPr/>
          <a:lstStyle/>
          <a:p>
            <a:endParaRPr lang="en-US" dirty="0" smtClean="0"/>
          </a:p>
          <a:p>
            <a:r>
              <a:rPr lang="en-US" dirty="0" smtClean="0"/>
              <a:t>Grade One</a:t>
            </a:r>
          </a:p>
          <a:p>
            <a:r>
              <a:rPr lang="en-US" dirty="0" smtClean="0"/>
              <a:t>October 2010</a:t>
            </a:r>
            <a:endParaRPr lang="en-US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>
              <a:buNone/>
            </a:pPr>
            <a:r>
              <a:rPr lang="en-US" b="1" dirty="0" smtClean="0"/>
              <a:t>Part 4: Sorting Games</a:t>
            </a:r>
          </a:p>
          <a:p>
            <a:pPr>
              <a:buNone/>
            </a:pPr>
            <a:r>
              <a:rPr lang="en-US" dirty="0" smtClean="0"/>
              <a:t>Focus:</a:t>
            </a:r>
          </a:p>
          <a:p>
            <a:r>
              <a:rPr lang="en-US" dirty="0" smtClean="0"/>
              <a:t>Rocks can be sorted by their properties.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>
              <a:buNone/>
            </a:pPr>
            <a:r>
              <a:rPr lang="en-US" b="1" dirty="0" smtClean="0"/>
              <a:t>Part 5: Start a Rock Collection</a:t>
            </a:r>
          </a:p>
          <a:p>
            <a:pPr>
              <a:buNone/>
            </a:pPr>
            <a:r>
              <a:rPr lang="en-US" dirty="0" smtClean="0"/>
              <a:t>Focus:</a:t>
            </a:r>
          </a:p>
          <a:p>
            <a:r>
              <a:rPr lang="en-US" dirty="0" smtClean="0"/>
              <a:t>Rocks are all around us.</a:t>
            </a:r>
          </a:p>
          <a:p>
            <a:r>
              <a:rPr lang="en-US" dirty="0" smtClean="0"/>
              <a:t>Rocks are the solid material of the earth.</a:t>
            </a:r>
          </a:p>
          <a:p>
            <a:endParaRPr lang="en-US" dirty="0" smtClean="0"/>
          </a:p>
          <a:p>
            <a:pPr>
              <a:buNone/>
            </a:pPr>
            <a:r>
              <a:rPr lang="en-US" dirty="0" smtClean="0"/>
              <a:t>Read science stories,</a:t>
            </a:r>
          </a:p>
          <a:p>
            <a:pPr>
              <a:buNone/>
            </a:pPr>
            <a:r>
              <a:rPr lang="en-US" i="1" dirty="0" smtClean="0"/>
              <a:t>Exploring Rocks </a:t>
            </a:r>
            <a:r>
              <a:rPr lang="en-US" dirty="0" smtClean="0"/>
              <a:t>and </a:t>
            </a:r>
          </a:p>
          <a:p>
            <a:pPr>
              <a:buNone/>
            </a:pPr>
            <a:r>
              <a:rPr lang="en-US" i="1" dirty="0" smtClean="0"/>
              <a:t>Colorful Rocks</a:t>
            </a:r>
            <a:endParaRPr lang="en-US" i="1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Investigation 1	First Rocks</a:t>
            </a:r>
            <a:br>
              <a:rPr lang="en-US" dirty="0" smtClean="0"/>
            </a:br>
            <a:endParaRPr lang="en-US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half" idx="1"/>
          </p:nvPr>
        </p:nvSpPr>
        <p:spPr>
          <a:xfrm>
            <a:off x="304800" y="1295401"/>
            <a:ext cx="4038600" cy="47244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b="1" dirty="0" smtClean="0"/>
              <a:t>Science Concepts:</a:t>
            </a:r>
          </a:p>
          <a:p>
            <a:r>
              <a:rPr lang="en-US" dirty="0" smtClean="0"/>
              <a:t>Rocks can be categorized by size.</a:t>
            </a:r>
          </a:p>
          <a:p>
            <a:r>
              <a:rPr lang="en-US" dirty="0" smtClean="0"/>
              <a:t>Screens and water can be used to sort the sizes of earth materials.</a:t>
            </a:r>
          </a:p>
          <a:p>
            <a:r>
              <a:rPr lang="en-US" dirty="0" smtClean="0"/>
              <a:t>Rock sizes include clay, silt, sand, gravel, and pebbles.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en-US" b="1" dirty="0" smtClean="0"/>
              <a:t>Purpose:</a:t>
            </a:r>
          </a:p>
          <a:p>
            <a:pPr>
              <a:buNone/>
            </a:pPr>
            <a:r>
              <a:rPr lang="en-US" b="1" dirty="0" smtClean="0"/>
              <a:t>Students will…</a:t>
            </a:r>
          </a:p>
          <a:p>
            <a:r>
              <a:rPr lang="en-US" dirty="0" smtClean="0"/>
              <a:t>Explore a river rock mixture containing earth material particles of various sizes.</a:t>
            </a:r>
          </a:p>
          <a:p>
            <a:r>
              <a:rPr lang="en-US" dirty="0" smtClean="0"/>
              <a:t>Use screens to separate and group river rocks by particle size.</a:t>
            </a:r>
          </a:p>
          <a:p>
            <a:r>
              <a:rPr lang="en-US" dirty="0" smtClean="0"/>
              <a:t>Investigate properties of pebbles, gravel, sand, silt, and clay particles.</a:t>
            </a:r>
          </a:p>
          <a:p>
            <a:r>
              <a:rPr lang="en-US" dirty="0" smtClean="0"/>
              <a:t>Separate sand and silt using water.</a:t>
            </a:r>
          </a:p>
          <a:p>
            <a:r>
              <a:rPr lang="en-US" dirty="0" smtClean="0"/>
              <a:t>Explore the properties of dry and wet clay particles.</a:t>
            </a:r>
          </a:p>
          <a:p>
            <a:pPr>
              <a:buNone/>
            </a:pP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Investigation 2 River Rocks	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 smtClean="0"/>
              <a:t>Four Parts</a:t>
            </a:r>
            <a:endParaRPr lang="en-US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uiExpand="1" build="p"/>
      <p:bldP spid="3" grpId="0" uiExpand="1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half" idx="1"/>
          </p:nvPr>
        </p:nvSpPr>
        <p:spPr>
          <a:xfrm>
            <a:off x="0" y="1219200"/>
            <a:ext cx="4038600" cy="4525964"/>
          </a:xfrm>
        </p:spPr>
        <p:txBody>
          <a:bodyPr/>
          <a:lstStyle/>
          <a:p>
            <a:pPr>
              <a:buNone/>
            </a:pPr>
            <a:r>
              <a:rPr lang="en-US" b="1" dirty="0" smtClean="0"/>
              <a:t>Focus:</a:t>
            </a:r>
          </a:p>
          <a:p>
            <a:r>
              <a:rPr lang="en-US" dirty="0" smtClean="0"/>
              <a:t>Screens can be used to sort the sizes of earth materials</a:t>
            </a:r>
          </a:p>
          <a:p>
            <a:r>
              <a:rPr lang="en-US" dirty="0" smtClean="0"/>
              <a:t>Rock sizes include sand, small gravel, large gravel, small pebbles, and large pebbles.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2"/>
          </p:nvPr>
        </p:nvSpPr>
        <p:spPr>
          <a:xfrm>
            <a:off x="4038600" y="1219200"/>
            <a:ext cx="5105400" cy="5257799"/>
          </a:xfrm>
        </p:spPr>
        <p:txBody>
          <a:bodyPr>
            <a:normAutofit fontScale="85000" lnSpcReduction="10000"/>
          </a:bodyPr>
          <a:lstStyle/>
          <a:p>
            <a:pPr>
              <a:buNone/>
            </a:pPr>
            <a:r>
              <a:rPr lang="en-US" b="1" dirty="0" smtClean="0"/>
              <a:t>Tasks:</a:t>
            </a:r>
          </a:p>
          <a:p>
            <a:pPr marL="457200" indent="-457200">
              <a:buAutoNum type="arabicPeriod"/>
            </a:pPr>
            <a:r>
              <a:rPr lang="en-US" dirty="0" smtClean="0"/>
              <a:t>Introduce rock mixture</a:t>
            </a:r>
          </a:p>
          <a:p>
            <a:pPr marL="457200" indent="-457200">
              <a:buAutoNum type="arabicPeriod"/>
            </a:pPr>
            <a:r>
              <a:rPr lang="en-US" dirty="0" smtClean="0"/>
              <a:t>Make observations</a:t>
            </a:r>
          </a:p>
          <a:p>
            <a:pPr marL="457200" indent="-457200">
              <a:buAutoNum type="arabicPeriod"/>
            </a:pPr>
            <a:r>
              <a:rPr lang="en-US" dirty="0" smtClean="0"/>
              <a:t>Discuss separating and introduce first screen (or give all 3 screens) *Let students work unguided.</a:t>
            </a:r>
          </a:p>
          <a:p>
            <a:pPr marL="457200" indent="-457200">
              <a:buAutoNum type="arabicPeriod"/>
            </a:pPr>
            <a:r>
              <a:rPr lang="en-US" dirty="0" smtClean="0"/>
              <a:t>Demonstrate 3 screens &amp; </a:t>
            </a:r>
            <a:r>
              <a:rPr lang="en-US" dirty="0" smtClean="0">
                <a:solidFill>
                  <a:srgbClr val="FFFF00"/>
                </a:solidFill>
                <a:hlinkClick r:id="rId2" action="ppaction://hlinksldjump"/>
              </a:rPr>
              <a:t>ask key Q</a:t>
            </a:r>
            <a:endParaRPr lang="en-US" dirty="0" smtClean="0">
              <a:solidFill>
                <a:srgbClr val="FFFF00"/>
              </a:solidFill>
            </a:endParaRPr>
          </a:p>
          <a:p>
            <a:pPr marL="457200" indent="-457200">
              <a:buAutoNum type="arabicPeriod"/>
            </a:pPr>
            <a:r>
              <a:rPr lang="en-US" dirty="0" smtClean="0"/>
              <a:t>Challenge students to use 3 screens to separate rock mixture into four containers.</a:t>
            </a:r>
          </a:p>
          <a:p>
            <a:pPr marL="457200" indent="-457200">
              <a:buAutoNum type="arabicPeriod"/>
            </a:pPr>
            <a:r>
              <a:rPr lang="en-US" dirty="0" smtClean="0"/>
              <a:t>Introduce </a:t>
            </a:r>
            <a:r>
              <a:rPr lang="en-US" dirty="0" smtClean="0">
                <a:hlinkClick r:id="rId3" action="ppaction://hlinksldjump"/>
              </a:rPr>
              <a:t>names of rock sizes </a:t>
            </a:r>
            <a:r>
              <a:rPr lang="en-US" dirty="0" smtClean="0"/>
              <a:t>, separate large and small pebbles, &amp; </a:t>
            </a:r>
            <a:r>
              <a:rPr lang="en-US" dirty="0" smtClean="0">
                <a:hlinkClick r:id="rId4" action="ppaction://hlinksldjump"/>
              </a:rPr>
              <a:t>label containers</a:t>
            </a:r>
            <a:endParaRPr lang="en-US" dirty="0" smtClean="0"/>
          </a:p>
          <a:p>
            <a:pPr marL="457200" indent="-457200">
              <a:buAutoNum type="arabicPeriod"/>
            </a:pPr>
            <a:r>
              <a:rPr lang="en-US" dirty="0" smtClean="0"/>
              <a:t>Wrap Up:</a:t>
            </a:r>
          </a:p>
          <a:p>
            <a:pPr marL="911225" lvl="1" indent="-457200">
              <a:buFontTx/>
              <a:buChar char="-"/>
            </a:pPr>
            <a:r>
              <a:rPr lang="en-US" dirty="0" smtClean="0"/>
              <a:t>Discussion</a:t>
            </a:r>
          </a:p>
          <a:p>
            <a:pPr marL="911225" lvl="1" indent="-457200">
              <a:buFontTx/>
              <a:buChar char="-"/>
            </a:pPr>
            <a:r>
              <a:rPr lang="en-US" dirty="0" smtClean="0"/>
              <a:t>Word Bank- add names of rock sizes</a:t>
            </a:r>
          </a:p>
          <a:p>
            <a:pPr marL="911225" lvl="1" indent="-457200">
              <a:buFontTx/>
              <a:buChar char="-"/>
            </a:pPr>
            <a:r>
              <a:rPr lang="en-US" dirty="0" smtClean="0"/>
              <a:t>Content Chart (How do screens help separate the sizes of rocks? What is the order of rock sizes, from the smallest to the largest?)</a:t>
            </a:r>
          </a:p>
          <a:p>
            <a:pPr marL="457200" indent="-457200">
              <a:buAutoNum type="arabicPeriod"/>
            </a:pP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Investigation 2	River Rocks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b="1" dirty="0" smtClean="0"/>
              <a:t>Part 1: Screening River Rocks</a:t>
            </a:r>
            <a:endParaRPr lang="en-US" b="1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uiExpand="1" build="p"/>
      <p:bldP spid="3" grpId="0" uiExpand="1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>
              <a:buNone/>
            </a:pPr>
            <a:r>
              <a:rPr lang="en-US" b="1" dirty="0" smtClean="0"/>
              <a:t>Focus:</a:t>
            </a:r>
          </a:p>
          <a:p>
            <a:r>
              <a:rPr lang="en-US" dirty="0" smtClean="0"/>
              <a:t>Rocks can be categorized visually by size.</a:t>
            </a:r>
          </a:p>
          <a:p>
            <a:r>
              <a:rPr lang="en-US" dirty="0" smtClean="0"/>
              <a:t>Rock sizes will include sand, small gravel, large gravel, small pebbles, and large pebbles.</a:t>
            </a:r>
          </a:p>
          <a:p>
            <a:r>
              <a:rPr lang="en-US" dirty="0" smtClean="0"/>
              <a:t>Rocks larger than pebbles are cobbles.</a:t>
            </a:r>
          </a:p>
          <a:p>
            <a:r>
              <a:rPr lang="en-US" dirty="0" smtClean="0"/>
              <a:t>Rocks larger than cobbles are boulders.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2"/>
          </p:nvPr>
        </p:nvSpPr>
        <p:spPr>
          <a:xfrm>
            <a:off x="4495800" y="1295401"/>
            <a:ext cx="4648200" cy="4525964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en-US" b="1" dirty="0" smtClean="0"/>
              <a:t>Tasks:</a:t>
            </a:r>
          </a:p>
          <a:p>
            <a:pPr marL="457200" indent="-457200">
              <a:buAutoNum type="arabicPeriod"/>
            </a:pPr>
            <a:r>
              <a:rPr lang="en-US" dirty="0" smtClean="0"/>
              <a:t>Review rock sizes</a:t>
            </a:r>
          </a:p>
          <a:p>
            <a:pPr marL="457200" indent="-457200">
              <a:buAutoNum type="arabicPeriod"/>
            </a:pPr>
            <a:r>
              <a:rPr lang="en-US" dirty="0" smtClean="0"/>
              <a:t>Introduce </a:t>
            </a:r>
            <a:r>
              <a:rPr lang="en-US" dirty="0" smtClean="0">
                <a:hlinkClick r:id="rId2" action="ppaction://hlinksldjump"/>
              </a:rPr>
              <a:t>“Sand, Gravel, and Pebble”</a:t>
            </a:r>
            <a:r>
              <a:rPr lang="en-US" dirty="0" smtClean="0"/>
              <a:t> sheet</a:t>
            </a:r>
          </a:p>
          <a:p>
            <a:pPr marL="457200" indent="-457200">
              <a:buAutoNum type="arabicPeriod"/>
            </a:pPr>
            <a:r>
              <a:rPr lang="en-US" dirty="0" smtClean="0"/>
              <a:t>Distribute rock mix in cup</a:t>
            </a:r>
          </a:p>
          <a:p>
            <a:pPr marL="457200" indent="-457200">
              <a:buAutoNum type="arabicPeriod"/>
            </a:pPr>
            <a:r>
              <a:rPr lang="en-US" dirty="0" smtClean="0"/>
              <a:t>Assess student progress</a:t>
            </a:r>
          </a:p>
          <a:p>
            <a:pPr marL="457200" indent="-457200">
              <a:buAutoNum type="arabicPeriod"/>
            </a:pPr>
            <a:r>
              <a:rPr lang="en-US" dirty="0" smtClean="0"/>
              <a:t>Wrap Up:</a:t>
            </a:r>
          </a:p>
          <a:p>
            <a:pPr marL="457200" indent="-457200">
              <a:buNone/>
            </a:pPr>
            <a:r>
              <a:rPr lang="en-US" dirty="0" smtClean="0"/>
              <a:t>	- Discussion- video, </a:t>
            </a:r>
            <a:r>
              <a:rPr lang="en-US" dirty="0" smtClean="0">
                <a:hlinkClick r:id="rId3" action="ppaction://hlinksldjump"/>
              </a:rPr>
              <a:t>Rock Sizes</a:t>
            </a:r>
            <a:endParaRPr lang="en-US" dirty="0" smtClean="0"/>
          </a:p>
          <a:p>
            <a:pPr marL="457200" indent="-457200">
              <a:buNone/>
            </a:pPr>
            <a:r>
              <a:rPr lang="en-US" dirty="0" smtClean="0"/>
              <a:t>	- Word Bank (cobble, boulder)</a:t>
            </a:r>
          </a:p>
          <a:p>
            <a:pPr marL="457200" indent="-457200">
              <a:buNone/>
            </a:pPr>
            <a:r>
              <a:rPr lang="en-US" dirty="0" smtClean="0"/>
              <a:t>	- Content Chart (How was using the squares like using the screens for separating the rock sizes?”</a:t>
            </a: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Investigation 2	River Rocks	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/>
          </p:nvPr>
        </p:nvSpPr>
        <p:spPr/>
        <p:txBody>
          <a:bodyPr>
            <a:noAutofit/>
          </a:bodyPr>
          <a:lstStyle/>
          <a:p>
            <a:r>
              <a:rPr lang="en-US" sz="2800" b="1" dirty="0" smtClean="0"/>
              <a:t>Part 2 River Rocks by Size</a:t>
            </a:r>
            <a:endParaRPr lang="en-US" sz="2800" b="1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uiExpand="1" build="p"/>
      <p:bldP spid="3" grpId="0" uiExpand="1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>
              <a:buNone/>
            </a:pPr>
            <a:r>
              <a:rPr lang="en-US" b="1" dirty="0" smtClean="0"/>
              <a:t>Focus:</a:t>
            </a:r>
          </a:p>
          <a:p>
            <a:r>
              <a:rPr lang="en-US" dirty="0" smtClean="0"/>
              <a:t>Sand often contains smaller particles, called silt.</a:t>
            </a:r>
          </a:p>
          <a:p>
            <a:r>
              <a:rPr lang="en-US" dirty="0" smtClean="0"/>
              <a:t>Water can be used to sort the sizes of earth materials.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2"/>
          </p:nvPr>
        </p:nvSpPr>
        <p:spPr>
          <a:xfrm>
            <a:off x="4495800" y="1295400"/>
            <a:ext cx="4648200" cy="4953000"/>
          </a:xfrm>
        </p:spPr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en-US" b="1" dirty="0" smtClean="0"/>
              <a:t>Tasks:</a:t>
            </a:r>
            <a:endParaRPr lang="en-US" dirty="0" smtClean="0"/>
          </a:p>
          <a:p>
            <a:pPr marL="457200" indent="-457200">
              <a:buAutoNum type="arabicPeriod"/>
            </a:pPr>
            <a:r>
              <a:rPr lang="en-US" dirty="0" smtClean="0"/>
              <a:t>Introduce sand- vials prepared</a:t>
            </a:r>
          </a:p>
          <a:p>
            <a:pPr marL="457200" indent="-457200">
              <a:buAutoNum type="arabicPeriod"/>
            </a:pPr>
            <a:r>
              <a:rPr lang="en-US" dirty="0" smtClean="0"/>
              <a:t>Observe sand- shake plate/hand lens</a:t>
            </a:r>
          </a:p>
          <a:p>
            <a:pPr marL="457200" indent="-457200">
              <a:buAutoNum type="arabicPeriod"/>
            </a:pPr>
            <a:r>
              <a:rPr lang="en-US" dirty="0" smtClean="0"/>
              <a:t>Discuss observations, </a:t>
            </a:r>
            <a:r>
              <a:rPr lang="en-US" dirty="0" smtClean="0">
                <a:hlinkClick r:id="rId2" action="ppaction://hlinksldjump"/>
              </a:rPr>
              <a:t>key Q</a:t>
            </a:r>
            <a:endParaRPr lang="en-US" dirty="0" smtClean="0"/>
          </a:p>
          <a:p>
            <a:pPr marL="457200" indent="-457200">
              <a:buAutoNum type="arabicPeriod"/>
            </a:pPr>
            <a:r>
              <a:rPr lang="en-US" dirty="0" smtClean="0"/>
              <a:t>Observe sand &amp; water, pose </a:t>
            </a:r>
            <a:r>
              <a:rPr lang="en-US" dirty="0" smtClean="0">
                <a:hlinkClick r:id="rId3" action="ppaction://hlinksldjump"/>
              </a:rPr>
              <a:t>key Q</a:t>
            </a:r>
            <a:r>
              <a:rPr lang="en-US" dirty="0" smtClean="0"/>
              <a:t> then distribute caps and shake vial and ask </a:t>
            </a:r>
            <a:r>
              <a:rPr lang="en-US" dirty="0" smtClean="0">
                <a:hlinkClick r:id="rId3" action="ppaction://hlinksldjump"/>
              </a:rPr>
              <a:t>key Q</a:t>
            </a:r>
            <a:endParaRPr lang="en-US" dirty="0" smtClean="0"/>
          </a:p>
          <a:p>
            <a:pPr marL="457200" indent="-457200">
              <a:buAutoNum type="arabicPeriod"/>
            </a:pPr>
            <a:r>
              <a:rPr lang="en-US" dirty="0" smtClean="0"/>
              <a:t>Let vial sit overnight</a:t>
            </a:r>
          </a:p>
          <a:p>
            <a:pPr marL="457200" indent="-457200">
              <a:buAutoNum type="arabicPeriod"/>
            </a:pPr>
            <a:r>
              <a:rPr lang="en-US" dirty="0" smtClean="0"/>
              <a:t>Observe, </a:t>
            </a:r>
            <a:r>
              <a:rPr lang="en-US" dirty="0" smtClean="0">
                <a:hlinkClick r:id="rId4" action="ppaction://hlinksldjump"/>
              </a:rPr>
              <a:t>draw</a:t>
            </a:r>
            <a:r>
              <a:rPr lang="en-US" dirty="0" smtClean="0"/>
              <a:t> &amp; </a:t>
            </a:r>
            <a:r>
              <a:rPr lang="en-US" dirty="0" smtClean="0">
                <a:hlinkClick r:id="rId5" action="ppaction://hlinksldjump"/>
              </a:rPr>
              <a:t>discuss</a:t>
            </a:r>
            <a:endParaRPr lang="en-US" dirty="0" smtClean="0"/>
          </a:p>
          <a:p>
            <a:pPr marL="457200" indent="-457200">
              <a:buAutoNum type="arabicPeriod"/>
            </a:pPr>
            <a:r>
              <a:rPr lang="en-US" dirty="0" smtClean="0">
                <a:hlinkClick r:id="rId5" action="ppaction://hlinksldjump"/>
              </a:rPr>
              <a:t>Introduce silt </a:t>
            </a:r>
            <a:r>
              <a:rPr lang="en-US" dirty="0" smtClean="0"/>
              <a:t>and </a:t>
            </a:r>
            <a:r>
              <a:rPr lang="en-US" dirty="0" smtClean="0">
                <a:hlinkClick r:id="rId5" action="ppaction://hlinksldjump"/>
              </a:rPr>
              <a:t>label layers</a:t>
            </a:r>
            <a:endParaRPr lang="en-US" dirty="0" smtClean="0"/>
          </a:p>
          <a:p>
            <a:pPr marL="457200" indent="-457200">
              <a:buAutoNum type="arabicPeriod"/>
            </a:pPr>
            <a:r>
              <a:rPr lang="en-US" dirty="0" smtClean="0"/>
              <a:t>Collect student sheets</a:t>
            </a:r>
          </a:p>
          <a:p>
            <a:pPr marL="457200" indent="-457200">
              <a:buAutoNum type="arabicPeriod"/>
            </a:pPr>
            <a:r>
              <a:rPr lang="en-US" dirty="0" smtClean="0"/>
              <a:t>Feel the silt</a:t>
            </a:r>
          </a:p>
          <a:p>
            <a:pPr marL="457200" indent="-457200">
              <a:buAutoNum type="arabicPeriod"/>
            </a:pPr>
            <a:r>
              <a:rPr lang="en-US" dirty="0" smtClean="0">
                <a:hlinkClick r:id="rId6" action="ppaction://hlinksldjump"/>
              </a:rPr>
              <a:t>Wrap Up:</a:t>
            </a:r>
            <a:endParaRPr lang="en-US" dirty="0" smtClean="0"/>
          </a:p>
          <a:p>
            <a:pPr marL="911225" lvl="1" indent="-457200">
              <a:buFontTx/>
              <a:buChar char="-"/>
            </a:pPr>
            <a:r>
              <a:rPr lang="en-US" dirty="0" smtClean="0"/>
              <a:t>Word Bank</a:t>
            </a:r>
          </a:p>
          <a:p>
            <a:pPr marL="911225" lvl="1" indent="-457200">
              <a:buFontTx/>
              <a:buChar char="-"/>
            </a:pPr>
            <a:r>
              <a:rPr lang="en-US" dirty="0" smtClean="0"/>
              <a:t>Content Chart</a:t>
            </a:r>
          </a:p>
          <a:p>
            <a:pPr marL="911225" lvl="1" indent="-457200">
              <a:buFontTx/>
              <a:buChar char="-"/>
            </a:pPr>
            <a:r>
              <a:rPr lang="en-US" dirty="0" smtClean="0"/>
              <a:t>Science Story, </a:t>
            </a:r>
            <a:r>
              <a:rPr lang="en-US" i="1" dirty="0" smtClean="0"/>
              <a:t>The Story of Sand</a:t>
            </a:r>
          </a:p>
          <a:p>
            <a:pPr marL="457200" indent="-457200">
              <a:buAutoNum type="arabicPeriod"/>
            </a:pPr>
            <a:endParaRPr lang="en-US" b="1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Investigation 2	River Rocks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/>
          </p:nvPr>
        </p:nvSpPr>
        <p:spPr/>
        <p:txBody>
          <a:bodyPr>
            <a:noAutofit/>
          </a:bodyPr>
          <a:lstStyle/>
          <a:p>
            <a:r>
              <a:rPr lang="en-US" sz="2800" b="1" dirty="0" smtClean="0"/>
              <a:t>Part 3   Sand and Silt</a:t>
            </a:r>
            <a:endParaRPr lang="en-US" sz="2800" b="1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uiExpand="1" build="p"/>
      <p:bldP spid="3" grpId="0" uiExpand="1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>
              <a:buNone/>
            </a:pPr>
            <a:r>
              <a:rPr lang="en-US" b="1" dirty="0" smtClean="0"/>
              <a:t>Focus:</a:t>
            </a:r>
          </a:p>
          <a:p>
            <a:pPr>
              <a:buNone/>
            </a:pPr>
            <a:r>
              <a:rPr lang="en-US" dirty="0" smtClean="0"/>
              <a:t>Clay particles are very small, even smaller than silt.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2"/>
          </p:nvPr>
        </p:nvSpPr>
        <p:spPr>
          <a:xfrm>
            <a:off x="4495800" y="1295401"/>
            <a:ext cx="4648200" cy="4525964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en-US" sz="2600" b="1" dirty="0" smtClean="0"/>
              <a:t>Tasks:</a:t>
            </a:r>
          </a:p>
          <a:p>
            <a:pPr marL="457200" indent="-457200">
              <a:buAutoNum type="arabicPeriod"/>
            </a:pPr>
            <a:r>
              <a:rPr lang="en-US" dirty="0" smtClean="0"/>
              <a:t>Explore new earth material (clay)</a:t>
            </a:r>
          </a:p>
          <a:p>
            <a:pPr marL="457200" indent="-457200">
              <a:buAutoNum type="arabicPeriod"/>
            </a:pPr>
            <a:r>
              <a:rPr lang="en-US" dirty="0" smtClean="0"/>
              <a:t>Discuss observations &amp; introduce/confirm term clay</a:t>
            </a:r>
          </a:p>
          <a:p>
            <a:pPr marL="457200" indent="-457200">
              <a:buAutoNum type="arabicPeriod"/>
            </a:pPr>
            <a:r>
              <a:rPr lang="en-US" dirty="0" smtClean="0"/>
              <a:t>Divide clay ball- </a:t>
            </a:r>
            <a:r>
              <a:rPr lang="en-US" dirty="0" err="1" smtClean="0"/>
              <a:t>lg</a:t>
            </a:r>
            <a:r>
              <a:rPr lang="en-US" dirty="0" smtClean="0"/>
              <a:t>  ball overnight in cup/sm. in vial with water, observe, shake, sit overnight</a:t>
            </a:r>
          </a:p>
          <a:p>
            <a:pPr marL="457200" indent="-457200">
              <a:buAutoNum type="arabicPeriod"/>
            </a:pPr>
            <a:r>
              <a:rPr lang="en-US" dirty="0" smtClean="0"/>
              <a:t>Observe dry clay ball-add water</a:t>
            </a:r>
          </a:p>
          <a:p>
            <a:pPr marL="457200" indent="-457200">
              <a:buAutoNum type="arabicPeriod"/>
            </a:pPr>
            <a:r>
              <a:rPr lang="en-US" dirty="0" smtClean="0"/>
              <a:t>Observe vials-compare to teacher vial that was not shaken and to sand vial</a:t>
            </a:r>
          </a:p>
          <a:p>
            <a:pPr marL="457200" indent="-457200">
              <a:buAutoNum type="arabicPeriod"/>
            </a:pPr>
            <a:r>
              <a:rPr lang="en-US" dirty="0" smtClean="0"/>
              <a:t>Draw clay vial and </a:t>
            </a:r>
            <a:r>
              <a:rPr lang="en-US" dirty="0" smtClean="0">
                <a:hlinkClick r:id="rId2" action="ppaction://hlinksldjump"/>
              </a:rPr>
              <a:t>discuss drawings</a:t>
            </a:r>
            <a:endParaRPr lang="en-US" dirty="0" smtClean="0"/>
          </a:p>
          <a:p>
            <a:pPr marL="457200" indent="-457200">
              <a:buAutoNum type="arabicPeriod"/>
            </a:pPr>
            <a:r>
              <a:rPr lang="en-US" dirty="0" smtClean="0"/>
              <a:t>Observe clay ball in water</a:t>
            </a:r>
          </a:p>
          <a:p>
            <a:pPr marL="457200" indent="-457200">
              <a:buAutoNum type="arabicPeriod"/>
            </a:pPr>
            <a:r>
              <a:rPr lang="en-US" dirty="0" smtClean="0">
                <a:hlinkClick r:id="rId3" action="ppaction://hlinksldjump"/>
              </a:rPr>
              <a:t>Wrap Up:</a:t>
            </a:r>
            <a:endParaRPr lang="en-US" dirty="0" smtClean="0"/>
          </a:p>
          <a:p>
            <a:pPr marL="457200" indent="-457200">
              <a:buAutoNum type="arabicPeriod"/>
            </a:pPr>
            <a:endParaRPr lang="en-US" dirty="0" smtClean="0"/>
          </a:p>
          <a:p>
            <a:pPr marL="457200" indent="-457200">
              <a:buAutoNum type="arabicPeriod"/>
            </a:pPr>
            <a:endParaRPr lang="en-US" dirty="0" smtClean="0"/>
          </a:p>
          <a:p>
            <a:pPr marL="457200" indent="-457200">
              <a:buAutoNum type="arabicPeriod"/>
            </a:pPr>
            <a:endParaRPr lang="en-US" dirty="0" smtClean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Investigation 2	River Rocks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/>
          </p:nvPr>
        </p:nvSpPr>
        <p:spPr/>
        <p:txBody>
          <a:bodyPr>
            <a:noAutofit/>
          </a:bodyPr>
          <a:lstStyle/>
          <a:p>
            <a:r>
              <a:rPr lang="en-US" sz="2800" b="1" dirty="0" smtClean="0"/>
              <a:t>Part 4: Exploring Clay</a:t>
            </a:r>
            <a:endParaRPr lang="en-US" sz="2800" b="1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uiExpand="1" build="p"/>
      <p:bldP spid="3" grpId="0" uiExpand="1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US" b="1" dirty="0" smtClean="0"/>
              <a:t>Science Concepts:</a:t>
            </a:r>
          </a:p>
          <a:p>
            <a:r>
              <a:rPr lang="en-US" dirty="0" smtClean="0"/>
              <a:t>Earth materials are natural resources.</a:t>
            </a:r>
          </a:p>
          <a:p>
            <a:r>
              <a:rPr lang="en-US" dirty="0" smtClean="0"/>
              <a:t>The properties of different earth materials make each suitable for specific uses.</a:t>
            </a:r>
          </a:p>
          <a:p>
            <a:r>
              <a:rPr lang="en-US" dirty="0" smtClean="0"/>
              <a:t>Earth materials are commonly used in the construction of buildings and streets.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en-US" b="1" dirty="0" smtClean="0"/>
              <a:t>Purpose:</a:t>
            </a:r>
            <a:br>
              <a:rPr lang="en-US" b="1" dirty="0" smtClean="0"/>
            </a:br>
            <a:r>
              <a:rPr lang="en-US" b="1" dirty="0" smtClean="0"/>
              <a:t>Students will…</a:t>
            </a:r>
          </a:p>
          <a:p>
            <a:r>
              <a:rPr lang="en-US" dirty="0" smtClean="0"/>
              <a:t>Explore places where earth materials are naturally found and ways that earth materials are used.</a:t>
            </a:r>
          </a:p>
          <a:p>
            <a:r>
              <a:rPr lang="en-US" dirty="0" smtClean="0"/>
              <a:t>Observe and compare different grades of sandpaper.</a:t>
            </a:r>
          </a:p>
          <a:p>
            <a:r>
              <a:rPr lang="en-US" dirty="0" smtClean="0"/>
              <a:t>Use sand to make sculptures and clay to make beads, jewelry, and bricks.</a:t>
            </a:r>
          </a:p>
          <a:p>
            <a:r>
              <a:rPr lang="en-US" dirty="0" smtClean="0"/>
              <a:t>Search for earth materials outside the classroom.</a:t>
            </a:r>
          </a:p>
          <a:p>
            <a:pPr>
              <a:buNone/>
            </a:pP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Investigation 3  Using Rocks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 smtClean="0"/>
              <a:t>Five Parts</a:t>
            </a:r>
            <a:endParaRPr lang="en-US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uiExpand="1" build="p"/>
      <p:bldP spid="3" grpId="0" uiExpand="1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>
              <a:buNone/>
            </a:pPr>
            <a:r>
              <a:rPr lang="en-US" b="1" dirty="0" smtClean="0"/>
              <a:t>Focus:</a:t>
            </a:r>
          </a:p>
          <a:p>
            <a:r>
              <a:rPr lang="en-US" dirty="0" smtClean="0"/>
              <a:t>Earth materials are natural resources.</a:t>
            </a:r>
          </a:p>
          <a:p>
            <a:r>
              <a:rPr lang="en-US" dirty="0" smtClean="0"/>
              <a:t>The properties of different earth materials make each suitable for specific uses.</a:t>
            </a:r>
          </a:p>
          <a:p>
            <a:r>
              <a:rPr lang="en-US" dirty="0" smtClean="0"/>
              <a:t>Earth materials are commonly used in the construction of buildings and streets.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2"/>
          </p:nvPr>
        </p:nvSpPr>
        <p:spPr>
          <a:xfrm>
            <a:off x="4495800" y="1295400"/>
            <a:ext cx="4038600" cy="4952999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en-US" b="1" dirty="0" smtClean="0"/>
              <a:t>Tasks:</a:t>
            </a:r>
          </a:p>
          <a:p>
            <a:pPr marL="457200" indent="-457200">
              <a:buAutoNum type="arabicPeriod"/>
            </a:pPr>
            <a:r>
              <a:rPr lang="en-US" dirty="0" smtClean="0"/>
              <a:t>Review particle sizes</a:t>
            </a:r>
          </a:p>
          <a:p>
            <a:pPr marL="457200" indent="-457200">
              <a:buAutoNum type="arabicPeriod"/>
            </a:pPr>
            <a:r>
              <a:rPr lang="en-US" dirty="0" smtClean="0"/>
              <a:t>School yard field trip</a:t>
            </a:r>
          </a:p>
          <a:p>
            <a:pPr marL="457200" indent="-457200">
              <a:buNone/>
            </a:pPr>
            <a:r>
              <a:rPr lang="en-US" dirty="0" smtClean="0"/>
              <a:t>	- discuss why students think certain materials are used for certain purposes</a:t>
            </a:r>
          </a:p>
          <a:p>
            <a:pPr marL="457200" indent="-457200">
              <a:buNone/>
            </a:pPr>
            <a:r>
              <a:rPr lang="en-US" dirty="0" smtClean="0"/>
              <a:t>3. Discuss observations</a:t>
            </a:r>
          </a:p>
          <a:p>
            <a:pPr marL="457200" indent="-457200">
              <a:buNone/>
            </a:pPr>
            <a:r>
              <a:rPr lang="en-US" dirty="0" smtClean="0"/>
              <a:t>4. Wrap Up:</a:t>
            </a:r>
          </a:p>
          <a:p>
            <a:pPr marL="457200" indent="-457200">
              <a:buFontTx/>
              <a:buChar char="-"/>
            </a:pPr>
            <a:r>
              <a:rPr lang="en-US" dirty="0" smtClean="0"/>
              <a:t>Add to Word Bank</a:t>
            </a:r>
          </a:p>
          <a:p>
            <a:pPr marL="457200" indent="-457200">
              <a:buFontTx/>
              <a:buChar char="-"/>
            </a:pPr>
            <a:r>
              <a:rPr lang="en-US" dirty="0" smtClean="0"/>
              <a:t>Add to Content Chart (How do people use earth materials?)</a:t>
            </a:r>
          </a:p>
          <a:p>
            <a:pPr marL="457200" indent="-457200">
              <a:buNone/>
            </a:pPr>
            <a:r>
              <a:rPr lang="en-US" dirty="0" smtClean="0"/>
              <a:t>5.  Read science story, </a:t>
            </a:r>
            <a:r>
              <a:rPr lang="en-US" i="1" dirty="0" smtClean="0"/>
              <a:t>Rocks Move </a:t>
            </a:r>
          </a:p>
          <a:p>
            <a:pPr marL="457200" indent="-457200">
              <a:buNone/>
            </a:pPr>
            <a:r>
              <a:rPr lang="en-US" dirty="0" smtClean="0">
                <a:hlinkClick r:id="rId2"/>
              </a:rPr>
              <a:t>6. FOSS Web</a:t>
            </a: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Investigation 3  Using Rocks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 smtClean="0"/>
              <a:t>Part 1: Rocks in Use</a:t>
            </a:r>
            <a:endParaRPr lang="en-US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uiExpand="1" build="p"/>
      <p:bldP spid="3" grpId="0" uiExpand="1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>
              <a:buNone/>
            </a:pPr>
            <a:r>
              <a:rPr lang="en-US" b="1" dirty="0" smtClean="0"/>
              <a:t>Focus:</a:t>
            </a:r>
          </a:p>
          <a:p>
            <a:r>
              <a:rPr lang="en-US" dirty="0" smtClean="0"/>
              <a:t>The properties of different earth materials make each suitable for specific uses.</a:t>
            </a:r>
          </a:p>
          <a:p>
            <a:r>
              <a:rPr lang="en-US" dirty="0" smtClean="0"/>
              <a:t>Different sizes of sand are used in sandpaper to change the surface of wood from rough to smooth.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2"/>
          </p:nvPr>
        </p:nvSpPr>
        <p:spPr>
          <a:xfrm>
            <a:off x="4495800" y="1295400"/>
            <a:ext cx="4648200" cy="5029199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en-US" b="1" dirty="0" smtClean="0"/>
              <a:t>Tasks:</a:t>
            </a:r>
          </a:p>
          <a:p>
            <a:pPr>
              <a:buNone/>
            </a:pPr>
            <a:r>
              <a:rPr lang="en-US" dirty="0" smtClean="0"/>
              <a:t>1.  Review rock sizes; show sand</a:t>
            </a:r>
          </a:p>
          <a:p>
            <a:pPr>
              <a:buNone/>
            </a:pPr>
            <a:r>
              <a:rPr lang="en-US" dirty="0" smtClean="0"/>
              <a:t>2. Introduce sandpaper , compare 3  pieces and terms texture (coarse, medium, and fine)</a:t>
            </a:r>
          </a:p>
          <a:p>
            <a:pPr>
              <a:buNone/>
            </a:pPr>
            <a:r>
              <a:rPr lang="en-US" dirty="0" smtClean="0"/>
              <a:t>3. Make sandpaper rubbings and label textures</a:t>
            </a:r>
          </a:p>
          <a:p>
            <a:pPr>
              <a:buNone/>
            </a:pPr>
            <a:r>
              <a:rPr lang="en-US" dirty="0" smtClean="0"/>
              <a:t>4. Identify papers by touch</a:t>
            </a:r>
          </a:p>
          <a:p>
            <a:pPr>
              <a:buNone/>
            </a:pPr>
            <a:r>
              <a:rPr lang="en-US" dirty="0" smtClean="0"/>
              <a:t>5. Rub 2 pieces together note what happens</a:t>
            </a:r>
          </a:p>
          <a:p>
            <a:pPr>
              <a:buNone/>
            </a:pPr>
            <a:r>
              <a:rPr lang="en-US" dirty="0" smtClean="0"/>
              <a:t>6. Wrap Up:</a:t>
            </a:r>
          </a:p>
          <a:p>
            <a:pPr>
              <a:buNone/>
            </a:pPr>
            <a:r>
              <a:rPr lang="en-US" dirty="0" smtClean="0"/>
              <a:t>	- Add to Word Bank</a:t>
            </a:r>
          </a:p>
          <a:p>
            <a:pPr>
              <a:buNone/>
            </a:pPr>
            <a:r>
              <a:rPr lang="en-US" dirty="0" smtClean="0"/>
              <a:t>	- Content Chart (What is sandpaper made from? Why do you think people use coarse, medium, or fine sandpaper?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Investigation 3    Using Rocks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 smtClean="0"/>
              <a:t>Part 2 Looking at Sandpaper</a:t>
            </a:r>
            <a:endParaRPr lang="en-US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uiExpand="1" build="p"/>
      <p:bldP spid="3" grpId="0" uiExpand="1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half" idx="1"/>
          </p:nvPr>
        </p:nvSpPr>
        <p:spPr>
          <a:xfrm>
            <a:off x="0" y="1295401"/>
            <a:ext cx="4343400" cy="4525964"/>
          </a:xfrm>
        </p:spPr>
        <p:txBody>
          <a:bodyPr>
            <a:normAutofit fontScale="92500"/>
          </a:bodyPr>
          <a:lstStyle/>
          <a:p>
            <a:pPr>
              <a:buNone/>
            </a:pPr>
            <a:r>
              <a:rPr lang="en-US" b="1" dirty="0" smtClean="0"/>
              <a:t>Science Concepts:</a:t>
            </a:r>
          </a:p>
          <a:p>
            <a:r>
              <a:rPr lang="en-US" dirty="0" smtClean="0"/>
              <a:t>Soil is a mixture of earth materials.</a:t>
            </a:r>
          </a:p>
          <a:p>
            <a:r>
              <a:rPr lang="en-US" dirty="0" smtClean="0"/>
              <a:t>Humus is decayed material from plants and animals.</a:t>
            </a:r>
          </a:p>
          <a:p>
            <a:r>
              <a:rPr lang="en-US" dirty="0" smtClean="0"/>
              <a:t>The ingredients of soil can be observed by mixing soil with water, shaking it, and letting it settle.</a:t>
            </a:r>
          </a:p>
          <a:p>
            <a:r>
              <a:rPr lang="en-US" dirty="0" smtClean="0"/>
              <a:t>Soils vary from place to place.</a:t>
            </a:r>
          </a:p>
          <a:p>
            <a:r>
              <a:rPr lang="en-US" dirty="0" smtClean="0"/>
              <a:t>Soils have properties of color and texture.</a:t>
            </a:r>
          </a:p>
          <a:p>
            <a:r>
              <a:rPr lang="en-US" dirty="0" smtClean="0"/>
              <a:t>Soils differ in their ability to support plants.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>
              <a:buNone/>
            </a:pPr>
            <a:r>
              <a:rPr lang="en-US" b="1" dirty="0" smtClean="0"/>
              <a:t>Purpose:</a:t>
            </a:r>
          </a:p>
          <a:p>
            <a:pPr>
              <a:buNone/>
            </a:pPr>
            <a:r>
              <a:rPr lang="en-US" b="1" dirty="0" smtClean="0"/>
              <a:t>Students will…</a:t>
            </a:r>
          </a:p>
          <a:p>
            <a:r>
              <a:rPr lang="en-US" dirty="0" smtClean="0"/>
              <a:t>Make a mixture of earth materials to create soil.</a:t>
            </a:r>
          </a:p>
          <a:p>
            <a:r>
              <a:rPr lang="en-US" dirty="0" smtClean="0"/>
              <a:t>Use screens to separate the components in a soil mixture.</a:t>
            </a:r>
          </a:p>
          <a:p>
            <a:r>
              <a:rPr lang="en-US" dirty="0" smtClean="0"/>
              <a:t>Observe and record the results of shaking soil and water in a vial.</a:t>
            </a:r>
          </a:p>
          <a:p>
            <a:r>
              <a:rPr lang="en-US" dirty="0" smtClean="0"/>
              <a:t>Find and collect samples of soil outside the classroom.</a:t>
            </a: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Investigation 4: Soil Explorations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 smtClean="0"/>
              <a:t>Three Parts</a:t>
            </a:r>
            <a:endParaRPr lang="en-US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uiExpand="1" build="p"/>
      <p:bldP spid="3" grpId="0" uiExpand="1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Content Placeholder 13"/>
          <p:cNvSpPr>
            <a:spLocks noGrp="1"/>
          </p:cNvSpPr>
          <p:nvPr>
            <p:ph idx="1"/>
          </p:nvPr>
        </p:nvSpPr>
        <p:spPr>
          <a:xfrm>
            <a:off x="228600" y="762000"/>
            <a:ext cx="8915400" cy="5181599"/>
          </a:xfrm>
        </p:spPr>
        <p:txBody>
          <a:bodyPr>
            <a:normAutofit fontScale="25000" lnSpcReduction="20000"/>
          </a:bodyPr>
          <a:lstStyle/>
          <a:p>
            <a:pPr>
              <a:buNone/>
            </a:pPr>
            <a:r>
              <a:rPr lang="en-US" sz="8800" b="1" dirty="0" smtClean="0"/>
              <a:t>Day One</a:t>
            </a:r>
          </a:p>
          <a:p>
            <a:pPr>
              <a:buNone/>
            </a:pPr>
            <a:r>
              <a:rPr lang="en-US" sz="8800" b="1" dirty="0" smtClean="0"/>
              <a:t>	What is the point? Why does it matter?</a:t>
            </a:r>
            <a:br>
              <a:rPr lang="en-US" sz="8800" b="1" dirty="0" smtClean="0"/>
            </a:br>
            <a:r>
              <a:rPr lang="en-US" sz="8800" b="1" dirty="0" smtClean="0"/>
              <a:t>Execute and discuss investigations I &amp; II from FOSS Pebbles, Sand, and Silt</a:t>
            </a:r>
            <a:r>
              <a:rPr lang="en-US" sz="5100" b="1" dirty="0" smtClean="0"/>
              <a:t/>
            </a:r>
            <a:br>
              <a:rPr lang="en-US" sz="5100" b="1" dirty="0" smtClean="0"/>
            </a:br>
            <a:endParaRPr lang="en-US" sz="5100" b="1" dirty="0" smtClean="0"/>
          </a:p>
          <a:p>
            <a:pPr>
              <a:buNone/>
            </a:pPr>
            <a:r>
              <a:rPr lang="en-US" sz="8800" b="1" dirty="0" smtClean="0"/>
              <a:t>Day Two</a:t>
            </a:r>
          </a:p>
          <a:p>
            <a:pPr>
              <a:buNone/>
            </a:pPr>
            <a:r>
              <a:rPr lang="en-US" sz="8800" b="1" dirty="0" smtClean="0"/>
              <a:t>	Execute and discuss investigations  III &amp; IV from FOSS Pebbles, Sand, &amp; Silt</a:t>
            </a:r>
          </a:p>
          <a:p>
            <a:pPr>
              <a:buNone/>
            </a:pPr>
            <a:r>
              <a:rPr lang="en-US" sz="8800" b="1" dirty="0" smtClean="0"/>
              <a:t>	Assessment for Pebbles, Sand, and Silt</a:t>
            </a:r>
          </a:p>
          <a:p>
            <a:pPr>
              <a:buNone/>
            </a:pPr>
            <a:r>
              <a:rPr lang="en-US" sz="8800" b="1" dirty="0" smtClean="0"/>
              <a:t>	FOSS Web</a:t>
            </a:r>
            <a:endParaRPr lang="en-US" sz="5100" b="1" dirty="0" smtClean="0"/>
          </a:p>
          <a:p>
            <a:pPr>
              <a:buNone/>
            </a:pPr>
            <a:r>
              <a:rPr lang="en-US" sz="8800" b="1" dirty="0" smtClean="0"/>
              <a:t>Day Three</a:t>
            </a:r>
          </a:p>
          <a:p>
            <a:pPr>
              <a:buNone/>
            </a:pPr>
            <a:r>
              <a:rPr lang="en-US" sz="8800" b="1" dirty="0" smtClean="0"/>
              <a:t>	FOSS: Investigation IV, Assessment, &amp; Examine Resources</a:t>
            </a:r>
          </a:p>
          <a:p>
            <a:pPr>
              <a:buNone/>
            </a:pPr>
            <a:r>
              <a:rPr lang="en-US" sz="8800" b="1" dirty="0" smtClean="0"/>
              <a:t>	Best Practices in Elementary Science</a:t>
            </a:r>
          </a:p>
          <a:p>
            <a:pPr>
              <a:buNone/>
            </a:pPr>
            <a:r>
              <a:rPr lang="en-US" sz="8800" b="1" dirty="0" smtClean="0"/>
              <a:t>	Examine “A Sticky Situation: Designing Walls” from the Engineering is Elementary </a:t>
            </a:r>
            <a:br>
              <a:rPr lang="en-US" sz="8800" b="1" dirty="0" smtClean="0"/>
            </a:br>
            <a:r>
              <a:rPr lang="en-US" sz="8800" b="1" dirty="0" smtClean="0"/>
              <a:t>rsdscience.wikispaces.com (*NJDOE  Classroom Application Documents)</a:t>
            </a:r>
          </a:p>
          <a:p>
            <a:pPr>
              <a:buNone/>
            </a:pPr>
            <a:r>
              <a:rPr lang="en-US" dirty="0" smtClean="0"/>
              <a:t>	</a:t>
            </a:r>
          </a:p>
          <a:p>
            <a:pPr>
              <a:buNone/>
            </a:pPr>
            <a:r>
              <a:rPr lang="en-US" dirty="0" smtClean="0"/>
              <a:t>	</a:t>
            </a:r>
            <a:endParaRPr lang="en-US" dirty="0"/>
          </a:p>
        </p:txBody>
      </p:sp>
      <p:sp>
        <p:nvSpPr>
          <p:cNvPr id="13" name="Title 1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Workshop Overview</a:t>
            </a:r>
            <a:endParaRPr lang="en-US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ctrTitle"/>
          </p:nvPr>
        </p:nvSpPr>
        <p:spPr>
          <a:xfrm>
            <a:off x="685800" y="3276600"/>
            <a:ext cx="7772400" cy="914400"/>
          </a:xfrm>
        </p:spPr>
        <p:txBody>
          <a:bodyPr/>
          <a:lstStyle/>
          <a:p>
            <a:pPr algn="ctr"/>
            <a:r>
              <a:rPr lang="en-US" dirty="0" smtClean="0"/>
              <a:t>DIRT IS SOIL OUT OF PLACE</a:t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soil is the bridge between earth materials and life</a:t>
            </a:r>
            <a:endParaRPr lang="en-US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>
              <a:buNone/>
            </a:pPr>
            <a:r>
              <a:rPr lang="en-US" b="1" dirty="0" smtClean="0"/>
              <a:t>Focus:</a:t>
            </a:r>
          </a:p>
          <a:p>
            <a:r>
              <a:rPr lang="en-US" dirty="0" smtClean="0"/>
              <a:t>Soil is a mixture of earth materials.</a:t>
            </a:r>
          </a:p>
          <a:p>
            <a:r>
              <a:rPr lang="en-US" dirty="0" smtClean="0"/>
              <a:t>Humus is decayed material from plants and animals.</a:t>
            </a:r>
          </a:p>
          <a:p>
            <a:r>
              <a:rPr lang="en-US" dirty="0" smtClean="0"/>
              <a:t>The ingredients of soil can be observed by mixing soil with water, shaking it, and letting it settle.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2"/>
          </p:nvPr>
        </p:nvSpPr>
        <p:spPr>
          <a:xfrm>
            <a:off x="4495800" y="1295401"/>
            <a:ext cx="4648200" cy="4525964"/>
          </a:xfrm>
        </p:spPr>
        <p:txBody>
          <a:bodyPr>
            <a:normAutofit fontScale="85000" lnSpcReduction="10000"/>
          </a:bodyPr>
          <a:lstStyle/>
          <a:p>
            <a:pPr>
              <a:buNone/>
            </a:pPr>
            <a:r>
              <a:rPr lang="en-US" b="1" dirty="0" smtClean="0"/>
              <a:t>Tasks:</a:t>
            </a:r>
          </a:p>
          <a:p>
            <a:pPr marL="457200" indent="-457200">
              <a:buAutoNum type="arabicPeriod"/>
            </a:pPr>
            <a:r>
              <a:rPr lang="en-US" dirty="0" smtClean="0"/>
              <a:t>Observe new material</a:t>
            </a:r>
          </a:p>
          <a:p>
            <a:pPr marL="457200" indent="-457200">
              <a:buAutoNum type="arabicPeriod"/>
            </a:pPr>
            <a:r>
              <a:rPr lang="en-US" dirty="0" smtClean="0"/>
              <a:t>Introduce </a:t>
            </a:r>
            <a:r>
              <a:rPr lang="en-US" b="1" u="sng" dirty="0" smtClean="0"/>
              <a:t>humus</a:t>
            </a:r>
            <a:r>
              <a:rPr lang="en-US" dirty="0" smtClean="0"/>
              <a:t> and “recipe” for new earth material that includes humus.</a:t>
            </a:r>
          </a:p>
          <a:p>
            <a:pPr marL="457200" indent="-457200">
              <a:buAutoNum type="arabicPeriod"/>
            </a:pPr>
            <a:r>
              <a:rPr lang="en-US" dirty="0" smtClean="0"/>
              <a:t>Mix materials, add humus, introduce term </a:t>
            </a:r>
            <a:r>
              <a:rPr lang="en-US" b="1" u="sng" dirty="0" smtClean="0"/>
              <a:t>soil</a:t>
            </a:r>
            <a:r>
              <a:rPr lang="en-US" dirty="0" smtClean="0"/>
              <a:t>.</a:t>
            </a:r>
          </a:p>
          <a:p>
            <a:pPr marL="457200" indent="-457200">
              <a:buAutoNum type="arabicPeriod"/>
            </a:pPr>
            <a:r>
              <a:rPr lang="en-US" dirty="0" smtClean="0"/>
              <a:t>Observe soil using plates and shaking; discuss observations</a:t>
            </a:r>
          </a:p>
          <a:p>
            <a:pPr marL="457200" indent="-457200">
              <a:buAutoNum type="arabicPeriod"/>
            </a:pPr>
            <a:r>
              <a:rPr lang="en-US" dirty="0" smtClean="0"/>
              <a:t>Discuss other separation techniques for homemade soil</a:t>
            </a:r>
          </a:p>
          <a:p>
            <a:pPr marL="457200" indent="-457200">
              <a:buAutoNum type="arabicPeriod"/>
            </a:pPr>
            <a:r>
              <a:rPr lang="en-US" dirty="0" smtClean="0"/>
              <a:t>Begin screening process and water investigation</a:t>
            </a:r>
          </a:p>
          <a:p>
            <a:pPr marL="457200" indent="-457200">
              <a:buAutoNum type="arabicPeriod"/>
            </a:pPr>
            <a:r>
              <a:rPr lang="en-US" dirty="0" smtClean="0"/>
              <a:t>Observe and </a:t>
            </a:r>
            <a:r>
              <a:rPr lang="en-US" dirty="0" smtClean="0">
                <a:hlinkClick r:id="rId2" action="ppaction://hlinksldjump"/>
              </a:rPr>
              <a:t>draw vials</a:t>
            </a:r>
            <a:r>
              <a:rPr lang="en-US" dirty="0" smtClean="0"/>
              <a:t> (save vials)</a:t>
            </a:r>
          </a:p>
          <a:p>
            <a:pPr marL="457200" indent="-457200">
              <a:buAutoNum type="arabicPeriod"/>
            </a:pPr>
            <a:r>
              <a:rPr lang="en-US" dirty="0" smtClean="0">
                <a:hlinkClick r:id="rId3" action="ppaction://hlinksldjump"/>
              </a:rPr>
              <a:t>Wrap Up:</a:t>
            </a:r>
            <a:r>
              <a:rPr lang="en-US" dirty="0" smtClean="0"/>
              <a:t> </a:t>
            </a:r>
          </a:p>
          <a:p>
            <a:pPr marL="457200" indent="-457200">
              <a:buAutoNum type="arabicPeriod"/>
            </a:pP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Investigation 4: Soil Explorations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 smtClean="0"/>
              <a:t>Part One  Homemade Soil</a:t>
            </a:r>
            <a:endParaRPr lang="en-US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>
              <a:buNone/>
            </a:pPr>
            <a:r>
              <a:rPr lang="en-US" b="1" dirty="0" smtClean="0"/>
              <a:t>Focus: </a:t>
            </a:r>
          </a:p>
          <a:p>
            <a:r>
              <a:rPr lang="en-US" dirty="0" smtClean="0"/>
              <a:t>Soils vary from place to place.</a:t>
            </a:r>
          </a:p>
          <a:p>
            <a:r>
              <a:rPr lang="en-US" dirty="0" smtClean="0"/>
              <a:t>Soils have properties of color and texture.</a:t>
            </a:r>
          </a:p>
          <a:p>
            <a:r>
              <a:rPr lang="en-US" dirty="0" smtClean="0"/>
              <a:t>Different soils differ in their ability to support plants.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2"/>
          </p:nvPr>
        </p:nvSpPr>
        <p:spPr>
          <a:xfrm>
            <a:off x="4495800" y="1295400"/>
            <a:ext cx="4648200" cy="4952999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en-US" b="1" dirty="0" smtClean="0"/>
              <a:t>Tasks:</a:t>
            </a:r>
          </a:p>
          <a:p>
            <a:pPr marL="457200" indent="-457200">
              <a:buAutoNum type="arabicPeriod"/>
            </a:pPr>
            <a:r>
              <a:rPr lang="en-US" dirty="0" smtClean="0"/>
              <a:t>Classroom FT or home; collect soil sample from one site</a:t>
            </a:r>
          </a:p>
          <a:p>
            <a:pPr marL="457200" indent="-457200">
              <a:buAutoNum type="arabicPeriod"/>
            </a:pPr>
            <a:r>
              <a:rPr lang="en-US" dirty="0" smtClean="0"/>
              <a:t>Observe and label sample- identify from where it was obtained ex. grassy backyard, woods, etc</a:t>
            </a:r>
          </a:p>
          <a:p>
            <a:pPr marL="457200" indent="-457200">
              <a:buAutoNum type="arabicPeriod"/>
            </a:pPr>
            <a:r>
              <a:rPr lang="en-US" dirty="0" smtClean="0"/>
              <a:t>Store samples for part 3</a:t>
            </a:r>
          </a:p>
          <a:p>
            <a:pPr marL="457200" indent="-457200">
              <a:buAutoNum type="arabicPeriod"/>
            </a:pPr>
            <a:r>
              <a:rPr lang="en-US" dirty="0" smtClean="0"/>
              <a:t>Wrap Up:</a:t>
            </a:r>
          </a:p>
          <a:p>
            <a:pPr marL="457200" indent="-457200">
              <a:buNone/>
            </a:pPr>
            <a:r>
              <a:rPr lang="en-US" dirty="0" smtClean="0"/>
              <a:t>	- Word Bank (sample)</a:t>
            </a:r>
          </a:p>
          <a:p>
            <a:pPr marL="457200" indent="-457200">
              <a:buNone/>
            </a:pPr>
            <a:r>
              <a:rPr lang="en-US" dirty="0" smtClean="0"/>
              <a:t>	- </a:t>
            </a:r>
            <a:r>
              <a:rPr lang="en-US" dirty="0" smtClean="0">
                <a:hlinkClick r:id="rId2" action="ppaction://hlinksldjump"/>
              </a:rPr>
              <a:t>Content Chart </a:t>
            </a:r>
            <a:endParaRPr lang="en-US" dirty="0" smtClean="0"/>
          </a:p>
          <a:p>
            <a:pPr marL="457200" indent="-457200">
              <a:buNone/>
            </a:pPr>
            <a:r>
              <a:rPr lang="en-US" dirty="0" smtClean="0"/>
              <a:t>4. Read Science Stories, </a:t>
            </a:r>
            <a:r>
              <a:rPr lang="en-US" i="1" dirty="0" smtClean="0"/>
              <a:t>What is in Soil?</a:t>
            </a:r>
            <a:endParaRPr lang="en-US" i="1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Investigation 4: Soil Explorations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 smtClean="0"/>
              <a:t>Part 2 Soil Search</a:t>
            </a:r>
            <a:endParaRPr lang="en-US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uiExpand="1" build="p"/>
      <p:bldP spid="3" grpId="0" uiExpand="1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>
              <a:buNone/>
            </a:pPr>
            <a:r>
              <a:rPr lang="en-US" b="1" dirty="0" smtClean="0"/>
              <a:t>Focus:</a:t>
            </a:r>
          </a:p>
          <a:p>
            <a:r>
              <a:rPr lang="en-US" dirty="0" smtClean="0"/>
              <a:t>Soils can be composed of humus and different amounts and sizes of rocks.</a:t>
            </a:r>
          </a:p>
          <a:p>
            <a:pPr>
              <a:buNone/>
            </a:pP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2"/>
          </p:nvPr>
        </p:nvSpPr>
        <p:spPr>
          <a:xfrm>
            <a:off x="4495800" y="1295400"/>
            <a:ext cx="4648200" cy="5029199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en-US" b="1" dirty="0" smtClean="0"/>
              <a:t>Tasks:</a:t>
            </a:r>
          </a:p>
          <a:p>
            <a:pPr marL="457200" indent="-457200">
              <a:buAutoNum type="arabicPeriod"/>
            </a:pPr>
            <a:r>
              <a:rPr lang="en-US" dirty="0" smtClean="0"/>
              <a:t>Use collected soil sample ask, “What can we do to observe and study the soil samples we collected?”</a:t>
            </a:r>
          </a:p>
          <a:p>
            <a:pPr marL="457200" indent="-457200">
              <a:buAutoNum type="arabicPeriod"/>
            </a:pPr>
            <a:r>
              <a:rPr lang="en-US" dirty="0" smtClean="0"/>
              <a:t>Provide materials (screens/vials)</a:t>
            </a:r>
          </a:p>
          <a:p>
            <a:pPr marL="457200" indent="-457200">
              <a:buAutoNum type="arabicPeriod"/>
            </a:pPr>
            <a:r>
              <a:rPr lang="en-US" dirty="0" smtClean="0"/>
              <a:t>Record on Soil Drawing Sheet; compare to homemade soil drawing &amp; vial</a:t>
            </a:r>
          </a:p>
          <a:p>
            <a:pPr marL="457200" indent="-457200">
              <a:buAutoNum type="arabicPeriod"/>
            </a:pPr>
            <a:r>
              <a:rPr lang="en-US" dirty="0" smtClean="0"/>
              <a:t>Have students identify one thing alike about the two soils and one thing different.</a:t>
            </a:r>
          </a:p>
          <a:p>
            <a:pPr marL="457200" indent="-457200">
              <a:buAutoNum type="arabicPeriod"/>
            </a:pPr>
            <a:r>
              <a:rPr lang="en-US" dirty="0" smtClean="0">
                <a:hlinkClick r:id="rId2" action="ppaction://hlinksldjump"/>
              </a:rPr>
              <a:t>Wrap Up:</a:t>
            </a:r>
            <a:endParaRPr lang="en-US" dirty="0" smtClean="0"/>
          </a:p>
          <a:p>
            <a:pPr marL="457200" indent="-457200">
              <a:buAutoNum type="arabicPeriod"/>
            </a:pP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Investigation 4: Soil Explorations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 smtClean="0"/>
              <a:t>Part 3 Studying Local Soils</a:t>
            </a:r>
            <a:endParaRPr lang="en-US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uiExpand="1" build="p"/>
      <p:bldP spid="3" grpId="0" uiExpand="1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See what grows</a:t>
            </a:r>
          </a:p>
          <a:p>
            <a:r>
              <a:rPr lang="en-US" dirty="0" smtClean="0"/>
              <a:t>Make an earthworm habitat</a:t>
            </a:r>
          </a:p>
          <a:p>
            <a:r>
              <a:rPr lang="en-US" dirty="0" smtClean="0"/>
              <a:t>Plant seeds in sand and soil</a:t>
            </a:r>
          </a:p>
          <a:p>
            <a:r>
              <a:rPr lang="en-US" dirty="0" smtClean="0"/>
              <a:t>Math extensions</a:t>
            </a:r>
          </a:p>
          <a:p>
            <a:r>
              <a:rPr lang="en-US" dirty="0" smtClean="0"/>
              <a:t>Interdisciplinary extensions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Science Extensions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762000" y="2057400"/>
            <a:ext cx="7772400" cy="860425"/>
          </a:xfrm>
        </p:spPr>
        <p:txBody>
          <a:bodyPr/>
          <a:lstStyle/>
          <a:p>
            <a:pPr algn="ctr">
              <a:buNone/>
            </a:pPr>
            <a:r>
              <a:rPr lang="en-US" dirty="0" smtClean="0"/>
              <a:t>Best Practices in Primary Science</a:t>
            </a:r>
            <a:endParaRPr lang="en-US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Stimulate interest by providing direct experience with materials (inquiry)</a:t>
            </a:r>
            <a:endParaRPr lang="en-US" dirty="0"/>
          </a:p>
        </p:txBody>
      </p:sp>
      <p:sp>
        <p:nvSpPr>
          <p:cNvPr id="6" name="Subtitle 5"/>
          <p:cNvSpPr>
            <a:spLocks noGrp="1"/>
          </p:cNvSpPr>
          <p:nvPr>
            <p:ph type="subTitle" idx="1"/>
          </p:nvPr>
        </p:nvSpPr>
        <p:spPr>
          <a:xfrm>
            <a:off x="762000" y="2057400"/>
            <a:ext cx="7753800" cy="2286000"/>
          </a:xfrm>
        </p:spPr>
        <p:txBody>
          <a:bodyPr>
            <a:normAutofit/>
          </a:bodyPr>
          <a:lstStyle/>
          <a:p>
            <a:r>
              <a:rPr lang="en-US" dirty="0" smtClean="0"/>
              <a:t>Novel materials are not always the best stimulus. Often more familiar ones help children raise questions.</a:t>
            </a:r>
          </a:p>
          <a:p>
            <a:endParaRPr lang="en-US" dirty="0" smtClean="0"/>
          </a:p>
          <a:p>
            <a:r>
              <a:rPr lang="en-US" dirty="0" smtClean="0"/>
              <a:t>Take care not to give away the “right answers”  or what to look for</a:t>
            </a:r>
            <a:endParaRPr lang="en-US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ctrTitle"/>
          </p:nvPr>
        </p:nvSpPr>
        <p:spPr>
          <a:xfrm>
            <a:off x="838200" y="533400"/>
            <a:ext cx="7772400" cy="860425"/>
          </a:xfrm>
        </p:spPr>
        <p:txBody>
          <a:bodyPr/>
          <a:lstStyle/>
          <a:p>
            <a:r>
              <a:rPr lang="en-US" dirty="0" smtClean="0"/>
              <a:t>Help children observe more effectively</a:t>
            </a:r>
            <a:endParaRPr lang="en-US" dirty="0"/>
          </a:p>
        </p:txBody>
      </p:sp>
      <p:sp>
        <p:nvSpPr>
          <p:cNvPr id="7" name="Subtitle 6"/>
          <p:cNvSpPr>
            <a:spLocks noGrp="1"/>
          </p:cNvSpPr>
          <p:nvPr>
            <p:ph type="subTitle" idx="1"/>
          </p:nvPr>
        </p:nvSpPr>
        <p:spPr>
          <a:xfrm>
            <a:off x="838200" y="1524000"/>
            <a:ext cx="7753800" cy="2895600"/>
          </a:xfrm>
        </p:spPr>
        <p:txBody>
          <a:bodyPr>
            <a:normAutofit lnSpcReduction="10000"/>
          </a:bodyPr>
          <a:lstStyle/>
          <a:p>
            <a:pPr>
              <a:buFont typeface="Arial" pitchFamily="34" charset="0"/>
              <a:buChar char="•"/>
            </a:pPr>
            <a:r>
              <a:rPr lang="en-US" dirty="0" smtClean="0"/>
              <a:t> Enables children to seek consciously for information that will extend their ideas</a:t>
            </a:r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 </a:t>
            </a:r>
            <a:r>
              <a:rPr lang="en-US" dirty="0" smtClean="0"/>
              <a:t>Observe details</a:t>
            </a:r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 Look for similarities and differences</a:t>
            </a:r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 Detect patterns in observations</a:t>
            </a:r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 </a:t>
            </a:r>
            <a:r>
              <a:rPr lang="en-US" dirty="0" smtClean="0"/>
              <a:t>Quality of observations is a significant factor determining whether meaningful conclusions can be drawn</a:t>
            </a:r>
          </a:p>
          <a:p>
            <a:pPr>
              <a:buFontTx/>
              <a:buChar char="-"/>
            </a:pPr>
            <a:endParaRPr lang="en-US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ubtitle 6"/>
          <p:cNvSpPr>
            <a:spLocks noGrp="1"/>
          </p:cNvSpPr>
          <p:nvPr>
            <p:ph idx="1"/>
          </p:nvPr>
        </p:nvSpPr>
        <p:spPr>
          <a:xfrm>
            <a:off x="381000" y="1295400"/>
            <a:ext cx="8305800" cy="5059364"/>
          </a:xfrm>
        </p:spPr>
        <p:txBody>
          <a:bodyPr>
            <a:normAutofit/>
          </a:bodyPr>
          <a:lstStyle/>
          <a:p>
            <a:r>
              <a:rPr lang="en-US" sz="2800" b="1" dirty="0" smtClean="0"/>
              <a:t>Unproductive questions- </a:t>
            </a:r>
            <a:r>
              <a:rPr lang="en-US" sz="2800" dirty="0" smtClean="0"/>
              <a:t>generally answers precede the questions and are to be found in textbooks.</a:t>
            </a:r>
          </a:p>
          <a:p>
            <a:endParaRPr lang="en-US" sz="2800" dirty="0" smtClean="0"/>
          </a:p>
          <a:p>
            <a:r>
              <a:rPr lang="en-US" sz="2800" b="1" dirty="0" smtClean="0"/>
              <a:t>The right questions leads to where the answer can be uncovered:</a:t>
            </a:r>
          </a:p>
          <a:p>
            <a:pPr>
              <a:buFontTx/>
              <a:buChar char="-"/>
            </a:pPr>
            <a:r>
              <a:rPr lang="en-US" sz="2800" dirty="0" smtClean="0"/>
              <a:t>To the real objects or events under study</a:t>
            </a:r>
          </a:p>
          <a:p>
            <a:pPr>
              <a:buFontTx/>
              <a:buChar char="-"/>
            </a:pPr>
            <a:r>
              <a:rPr lang="en-US" sz="2800" dirty="0" smtClean="0"/>
              <a:t>Asks children to show rather than to say the answer</a:t>
            </a:r>
          </a:p>
          <a:p>
            <a:pPr>
              <a:buFontTx/>
              <a:buChar char="-"/>
            </a:pPr>
            <a:r>
              <a:rPr lang="en-US" sz="2800" dirty="0" smtClean="0"/>
              <a:t>Stimulate productive activity</a:t>
            </a:r>
          </a:p>
          <a:p>
            <a:pPr>
              <a:buFontTx/>
              <a:buChar char="-"/>
            </a:pPr>
            <a:endParaRPr lang="en-US" sz="2800" dirty="0" smtClean="0"/>
          </a:p>
          <a:p>
            <a:r>
              <a:rPr lang="en-US" sz="2800" dirty="0" smtClean="0"/>
              <a:t>Take care not to ask questions prematurely.</a:t>
            </a:r>
          </a:p>
          <a:p>
            <a:endParaRPr lang="en-US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Asking the right question at the right time</a:t>
            </a:r>
            <a:endParaRPr lang="en-US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9"/>
          <p:cNvSpPr>
            <a:spLocks noGrp="1"/>
          </p:cNvSpPr>
          <p:nvPr>
            <p:ph idx="1"/>
          </p:nvPr>
        </p:nvSpPr>
        <p:spPr>
          <a:xfrm>
            <a:off x="0" y="533400"/>
            <a:ext cx="9144000" cy="5562600"/>
          </a:xfrm>
        </p:spPr>
        <p:txBody>
          <a:bodyPr>
            <a:normAutofit fontScale="92500"/>
          </a:bodyPr>
          <a:lstStyle/>
          <a:p>
            <a:pPr>
              <a:buNone/>
            </a:pPr>
            <a:r>
              <a:rPr lang="en-US" sz="3100" b="1" dirty="0" smtClean="0"/>
              <a:t>Attention-focusing questions- </a:t>
            </a:r>
            <a:r>
              <a:rPr lang="en-US" sz="3100" dirty="0" smtClean="0"/>
              <a:t>“have you seen” or “do you notice” type of Q often associated with the start of inquiry</a:t>
            </a:r>
            <a:br>
              <a:rPr lang="en-US" sz="3100" dirty="0" smtClean="0"/>
            </a:br>
            <a:endParaRPr lang="en-US" sz="3100" dirty="0" smtClean="0"/>
          </a:p>
          <a:p>
            <a:pPr>
              <a:buNone/>
            </a:pPr>
            <a:r>
              <a:rPr lang="en-US" sz="3100" b="1" dirty="0" smtClean="0"/>
              <a:t>Measuring and counting questions- </a:t>
            </a:r>
            <a:r>
              <a:rPr lang="en-US" sz="3100" dirty="0" smtClean="0"/>
              <a:t>“how many?” “how long?” “how often?”</a:t>
            </a:r>
            <a:br>
              <a:rPr lang="en-US" sz="3100" dirty="0" smtClean="0"/>
            </a:br>
            <a:endParaRPr lang="en-US" sz="3100" dirty="0" smtClean="0"/>
          </a:p>
          <a:p>
            <a:pPr>
              <a:buNone/>
            </a:pPr>
            <a:r>
              <a:rPr lang="en-US" sz="3100" b="1" dirty="0" smtClean="0"/>
              <a:t>Comparison questions- </a:t>
            </a:r>
            <a:r>
              <a:rPr lang="en-US" sz="3100" dirty="0" smtClean="0"/>
              <a:t>“In what ways are X and Y similar? Different?”  Carefully phrased comparison questions can help children bring order into chaos and unity in variety.</a:t>
            </a:r>
            <a:br>
              <a:rPr lang="en-US" sz="3100" dirty="0" smtClean="0"/>
            </a:br>
            <a:endParaRPr lang="en-US" sz="3100" dirty="0" smtClean="0"/>
          </a:p>
          <a:p>
            <a:pPr>
              <a:buNone/>
            </a:pPr>
            <a:r>
              <a:rPr lang="en-US" sz="3100" b="1" dirty="0" smtClean="0"/>
              <a:t>Action questions- </a:t>
            </a:r>
            <a:r>
              <a:rPr lang="en-US" sz="3100" dirty="0" smtClean="0"/>
              <a:t>“what happens if..” while working on these types of problems children uncover relationships; children  must collect the data themselves</a:t>
            </a:r>
            <a:br>
              <a:rPr lang="en-US" sz="3100" dirty="0" smtClean="0"/>
            </a:br>
            <a:endParaRPr lang="en-US" sz="3100" dirty="0" smtClean="0"/>
          </a:p>
          <a:p>
            <a:pPr>
              <a:buNone/>
            </a:pPr>
            <a:r>
              <a:rPr lang="en-US" sz="3100" b="1" dirty="0" smtClean="0"/>
              <a:t>Problem-posing questions-  </a:t>
            </a:r>
            <a:r>
              <a:rPr lang="en-US" sz="3100" dirty="0" smtClean="0"/>
              <a:t>“can you find a way to…”</a:t>
            </a:r>
          </a:p>
          <a:p>
            <a:pPr>
              <a:buNone/>
            </a:pPr>
            <a:endParaRPr lang="en-US" dirty="0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0" y="0"/>
            <a:ext cx="8229600" cy="457200"/>
          </a:xfrm>
        </p:spPr>
        <p:txBody>
          <a:bodyPr/>
          <a:lstStyle/>
          <a:p>
            <a:pPr algn="ctr">
              <a:buNone/>
            </a:pPr>
            <a:r>
              <a:rPr lang="en-US" dirty="0" smtClean="0"/>
              <a:t>Productive Questions</a:t>
            </a:r>
            <a:endParaRPr lang="en-US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81000" y="838201"/>
            <a:ext cx="8305800" cy="498316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dirty="0" smtClean="0"/>
              <a:t>Inquiry</a:t>
            </a:r>
            <a:br>
              <a:rPr lang="en-US" dirty="0" smtClean="0"/>
            </a:br>
            <a:endParaRPr lang="en-US" dirty="0" smtClean="0"/>
          </a:p>
          <a:p>
            <a:pPr>
              <a:buNone/>
            </a:pPr>
            <a:r>
              <a:rPr lang="en-US" dirty="0" smtClean="0"/>
              <a:t>Hands-On Active Learning</a:t>
            </a:r>
            <a:br>
              <a:rPr lang="en-US" dirty="0" smtClean="0"/>
            </a:br>
            <a:endParaRPr lang="en-US" dirty="0" smtClean="0"/>
          </a:p>
          <a:p>
            <a:pPr>
              <a:buNone/>
            </a:pPr>
            <a:r>
              <a:rPr lang="en-US" dirty="0" smtClean="0"/>
              <a:t>Multisensory Learning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smtClean="0"/>
              <a:t>Student-to-Student Interaction</a:t>
            </a:r>
            <a:br>
              <a:rPr lang="en-US" dirty="0" smtClean="0"/>
            </a:br>
            <a:endParaRPr lang="en-US" dirty="0" smtClean="0"/>
          </a:p>
          <a:p>
            <a:pPr>
              <a:buNone/>
            </a:pPr>
            <a:r>
              <a:rPr lang="en-US" dirty="0" smtClean="0"/>
              <a:t>Discourse and Reflective Thinking</a:t>
            </a:r>
            <a:br>
              <a:rPr lang="en-US" dirty="0" smtClean="0"/>
            </a:br>
            <a:endParaRPr lang="en-US" dirty="0" smtClean="0"/>
          </a:p>
          <a:p>
            <a:pPr>
              <a:buNone/>
            </a:pPr>
            <a:r>
              <a:rPr lang="en-US" dirty="0" smtClean="0"/>
              <a:t>Reading- FOSS Science Stories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smtClean="0"/>
              <a:t>FOSS Web</a:t>
            </a: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FOSS Instructional Pedagogies </a:t>
            </a:r>
            <a:endParaRPr lang="en-US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Help children to communicate their thinking and developing ideas</a:t>
            </a:r>
            <a:endParaRPr lang="en-US" dirty="0"/>
          </a:p>
        </p:txBody>
      </p:sp>
      <p:sp>
        <p:nvSpPr>
          <p:cNvPr id="6" name="Subtitle 5"/>
          <p:cNvSpPr>
            <a:spLocks noGrp="1"/>
          </p:cNvSpPr>
          <p:nvPr>
            <p:ph type="subTitle" idx="1"/>
          </p:nvPr>
        </p:nvSpPr>
        <p:spPr>
          <a:xfrm>
            <a:off x="838200" y="1981200"/>
            <a:ext cx="7753800" cy="2514600"/>
          </a:xfrm>
        </p:spPr>
        <p:txBody>
          <a:bodyPr>
            <a:normAutofit/>
          </a:bodyPr>
          <a:lstStyle/>
          <a:p>
            <a:pPr>
              <a:buFontTx/>
              <a:buChar char="-"/>
            </a:pPr>
            <a:r>
              <a:rPr lang="en-US" dirty="0" smtClean="0"/>
              <a:t> </a:t>
            </a:r>
            <a:r>
              <a:rPr lang="en-US" dirty="0" smtClean="0"/>
              <a:t>Discussion: whole class discussion, small group with teacher, small group without teacher</a:t>
            </a:r>
          </a:p>
          <a:p>
            <a:pPr>
              <a:buFontTx/>
              <a:buChar char="-"/>
            </a:pPr>
            <a:r>
              <a:rPr lang="en-US" dirty="0" smtClean="0"/>
              <a:t>Science notebook or journal</a:t>
            </a:r>
          </a:p>
          <a:p>
            <a:pPr>
              <a:buFontTx/>
              <a:buChar char="-"/>
            </a:pPr>
            <a:r>
              <a:rPr lang="en-US" dirty="0" smtClean="0"/>
              <a:t>Drawing and modeling- purpose for producing the representation must be clear to the teacher and student</a:t>
            </a:r>
          </a:p>
          <a:p>
            <a:pPr>
              <a:buFontTx/>
              <a:buChar char="-"/>
            </a:pPr>
            <a:endParaRPr lang="en-US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ctrTitle"/>
          </p:nvPr>
        </p:nvSpPr>
        <p:spPr>
          <a:xfrm>
            <a:off x="838200" y="2057400"/>
            <a:ext cx="7772400" cy="860425"/>
          </a:xfrm>
        </p:spPr>
        <p:txBody>
          <a:bodyPr/>
          <a:lstStyle/>
          <a:p>
            <a:r>
              <a:rPr lang="en-US" dirty="0" smtClean="0"/>
              <a:t>Draw connections between the classroom and real world</a:t>
            </a:r>
            <a:endParaRPr lang="en-US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sz="quarter" idx="15"/>
          </p:nvPr>
        </p:nvSpPr>
        <p:spPr>
          <a:xfrm>
            <a:off x="381000" y="3352800"/>
            <a:ext cx="8458200" cy="838200"/>
          </a:xfrm>
        </p:spPr>
        <p:txBody>
          <a:bodyPr>
            <a:normAutofit/>
          </a:bodyPr>
          <a:lstStyle/>
          <a:p>
            <a:r>
              <a:rPr lang="en-US" sz="2400" dirty="0" smtClean="0"/>
              <a:t>Was there one rock that made rock dust easier than the others?</a:t>
            </a:r>
            <a:endParaRPr lang="en-US" sz="2400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Part 1: Three Rocks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 smtClean="0"/>
              <a:t>Discussion Questions:</a:t>
            </a:r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6"/>
          </p:nvPr>
        </p:nvSpPr>
        <p:spPr/>
        <p:txBody>
          <a:bodyPr>
            <a:normAutofit/>
          </a:bodyPr>
          <a:lstStyle/>
          <a:p>
            <a:r>
              <a:rPr lang="en-US" sz="2400" dirty="0" smtClean="0"/>
              <a:t>What happens when you rub two rocks together?</a:t>
            </a:r>
            <a:endParaRPr lang="en-US" sz="2400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7"/>
          </p:nvPr>
        </p:nvSpPr>
        <p:spPr>
          <a:xfrm>
            <a:off x="381000" y="2421000"/>
            <a:ext cx="8077200" cy="838200"/>
          </a:xfrm>
        </p:spPr>
        <p:txBody>
          <a:bodyPr>
            <a:normAutofit/>
          </a:bodyPr>
          <a:lstStyle/>
          <a:p>
            <a:r>
              <a:rPr lang="en-US" sz="2400" dirty="0" smtClean="0"/>
              <a:t>What should we call the stuff that comes off the rocks?</a:t>
            </a:r>
            <a:endParaRPr lang="en-US" sz="2400" dirty="0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8"/>
          </p:nvPr>
        </p:nvSpPr>
        <p:spPr>
          <a:xfrm>
            <a:off x="457200" y="4267200"/>
            <a:ext cx="8458200" cy="838200"/>
          </a:xfrm>
        </p:spPr>
        <p:txBody>
          <a:bodyPr>
            <a:normAutofit/>
          </a:bodyPr>
          <a:lstStyle/>
          <a:p>
            <a:r>
              <a:rPr lang="en-US" sz="2400" dirty="0" smtClean="0"/>
              <a:t>Does the dust look the same on the white and black paper?</a:t>
            </a:r>
            <a:endParaRPr lang="en-US" sz="2400" dirty="0"/>
          </a:p>
        </p:txBody>
      </p:sp>
      <p:sp>
        <p:nvSpPr>
          <p:cNvPr id="14" name="Left Arrow 13">
            <a:hlinkClick r:id="rId2" action="ppaction://hlinksldjump"/>
          </p:cNvPr>
          <p:cNvSpPr/>
          <p:nvPr/>
        </p:nvSpPr>
        <p:spPr>
          <a:xfrm>
            <a:off x="228600" y="5791200"/>
            <a:ext cx="978408" cy="484632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5"/>
          </p:nvPr>
        </p:nvSpPr>
        <p:spPr>
          <a:xfrm>
            <a:off x="381000" y="3130200"/>
            <a:ext cx="8229600" cy="838200"/>
          </a:xfrm>
        </p:spPr>
        <p:txBody>
          <a:bodyPr>
            <a:normAutofit/>
          </a:bodyPr>
          <a:lstStyle/>
          <a:p>
            <a:r>
              <a:rPr lang="en-US" sz="2400" dirty="0" smtClean="0"/>
              <a:t>Did the rocks change when you put them in the water? How?</a:t>
            </a:r>
            <a:endParaRPr lang="en-US" sz="240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Part 2 Washing Three Rocks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 smtClean="0"/>
              <a:t>Monitor Progress/Ask Questions: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6"/>
          </p:nvPr>
        </p:nvSpPr>
        <p:spPr>
          <a:xfrm>
            <a:off x="381000" y="1711800"/>
            <a:ext cx="8458200" cy="838200"/>
          </a:xfrm>
        </p:spPr>
        <p:txBody>
          <a:bodyPr>
            <a:normAutofit/>
          </a:bodyPr>
          <a:lstStyle/>
          <a:p>
            <a:r>
              <a:rPr lang="en-US" sz="2400" dirty="0" smtClean="0"/>
              <a:t>What happened to the rocks when you put them in the water?</a:t>
            </a:r>
            <a:endParaRPr lang="en-US" sz="2400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7"/>
          </p:nvPr>
        </p:nvSpPr>
        <p:spPr/>
        <p:txBody>
          <a:bodyPr>
            <a:normAutofit/>
          </a:bodyPr>
          <a:lstStyle/>
          <a:p>
            <a:r>
              <a:rPr lang="en-US" sz="2400" dirty="0" smtClean="0"/>
              <a:t>What colors do you see in the rocks?</a:t>
            </a:r>
            <a:endParaRPr lang="en-US" sz="2400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8"/>
          </p:nvPr>
        </p:nvSpPr>
        <p:spPr>
          <a:xfrm>
            <a:off x="381000" y="3769200"/>
            <a:ext cx="8382000" cy="838200"/>
          </a:xfrm>
        </p:spPr>
        <p:txBody>
          <a:bodyPr>
            <a:normAutofit/>
          </a:bodyPr>
          <a:lstStyle/>
          <a:p>
            <a:r>
              <a:rPr lang="en-US" sz="2400" dirty="0" smtClean="0"/>
              <a:t>What happened to the water after you put the rocks in?</a:t>
            </a:r>
            <a:endParaRPr lang="en-US" sz="2400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9"/>
          </p:nvPr>
        </p:nvSpPr>
        <p:spPr>
          <a:xfrm>
            <a:off x="381000" y="4648200"/>
            <a:ext cx="8382000" cy="838200"/>
          </a:xfrm>
        </p:spPr>
        <p:txBody>
          <a:bodyPr>
            <a:normAutofit/>
          </a:bodyPr>
          <a:lstStyle/>
          <a:p>
            <a:r>
              <a:rPr lang="en-US" sz="2400" dirty="0" smtClean="0"/>
              <a:t>Is there anything you can see now that you couldn’t see when the rocks were dry?</a:t>
            </a:r>
            <a:endParaRPr lang="en-US" sz="2400" dirty="0"/>
          </a:p>
        </p:txBody>
      </p:sp>
      <p:sp>
        <p:nvSpPr>
          <p:cNvPr id="10" name="Left Arrow 9">
            <a:hlinkClick r:id="rId2" action="ppaction://hlinksldjump"/>
          </p:cNvPr>
          <p:cNvSpPr/>
          <p:nvPr/>
        </p:nvSpPr>
        <p:spPr>
          <a:xfrm>
            <a:off x="228600" y="5791200"/>
            <a:ext cx="978408" cy="484632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5"/>
          </p:nvPr>
        </p:nvSpPr>
        <p:spPr/>
        <p:txBody>
          <a:bodyPr>
            <a:normAutofit/>
          </a:bodyPr>
          <a:lstStyle/>
          <a:p>
            <a:r>
              <a:rPr lang="en-US" sz="2400" dirty="0" smtClean="0"/>
              <a:t>Tuff- light, soft rock.  It has ash in it from the fires of the volcano.</a:t>
            </a:r>
            <a:endParaRPr lang="en-US" sz="240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Part 2 Washing Rocks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 smtClean="0"/>
              <a:t>Discussion- Introduce Rock Names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6"/>
          </p:nvPr>
        </p:nvSpPr>
        <p:spPr/>
        <p:txBody>
          <a:bodyPr>
            <a:normAutofit/>
          </a:bodyPr>
          <a:lstStyle/>
          <a:p>
            <a:r>
              <a:rPr lang="en-US" sz="2400" dirty="0" smtClean="0"/>
              <a:t>Basalt- gray smooth rock. It was one the hot liquid lava that came out of a volcano.</a:t>
            </a:r>
            <a:endParaRPr lang="en-US" sz="2400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7"/>
          </p:nvPr>
        </p:nvSpPr>
        <p:spPr/>
        <p:txBody>
          <a:bodyPr>
            <a:normAutofit/>
          </a:bodyPr>
          <a:lstStyle/>
          <a:p>
            <a:r>
              <a:rPr lang="en-US" sz="2400" dirty="0" smtClean="0"/>
              <a:t>Scoria- reddish, bubbly rock. It was once the bubbly top of the lava.</a:t>
            </a:r>
            <a:endParaRPr lang="en-US" sz="2400" dirty="0"/>
          </a:p>
        </p:txBody>
      </p:sp>
      <p:sp>
        <p:nvSpPr>
          <p:cNvPr id="10" name="Left Arrow 9">
            <a:hlinkClick r:id="rId2" action="ppaction://hlinksldjump"/>
          </p:cNvPr>
          <p:cNvSpPr/>
          <p:nvPr/>
        </p:nvSpPr>
        <p:spPr>
          <a:xfrm>
            <a:off x="228600" y="5791200"/>
            <a:ext cx="978408" cy="484632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 l="5625" t="9000" r="3125" b="5000"/>
          <a:stretch>
            <a:fillRect/>
          </a:stretch>
        </p:blipFill>
        <p:spPr bwMode="auto">
          <a:xfrm>
            <a:off x="228600" y="609600"/>
            <a:ext cx="8667307" cy="510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Left Arrow 6">
            <a:hlinkClick r:id="rId3" action="ppaction://hlinksldjump"/>
          </p:cNvPr>
          <p:cNvSpPr/>
          <p:nvPr/>
        </p:nvSpPr>
        <p:spPr>
          <a:xfrm>
            <a:off x="228600" y="5791200"/>
            <a:ext cx="978408" cy="484632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457200" y="152400"/>
            <a:ext cx="2819400" cy="3048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 fontScale="70000" lnSpcReduction="20000"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Perpetua" pitchFamily="18" charset="0"/>
                <a:ea typeface="+mj-ea"/>
                <a:cs typeface="+mj-cs"/>
              </a:rPr>
              <a:t>*Formative Assessment</a:t>
            </a: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 l="23125" t="9000" r="23750" b="4000"/>
          <a:stretch>
            <a:fillRect/>
          </a:stretch>
        </p:blipFill>
        <p:spPr bwMode="auto">
          <a:xfrm>
            <a:off x="1676400" y="228600"/>
            <a:ext cx="6172200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Left Arrow 6">
            <a:hlinkClick r:id="rId3" action="ppaction://hlinksldjump"/>
          </p:cNvPr>
          <p:cNvSpPr/>
          <p:nvPr/>
        </p:nvSpPr>
        <p:spPr>
          <a:xfrm>
            <a:off x="228600" y="5791200"/>
            <a:ext cx="978408" cy="484632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381000" y="3130200"/>
            <a:ext cx="8458200" cy="838200"/>
          </a:xfrm>
        </p:spPr>
        <p:txBody>
          <a:bodyPr>
            <a:normAutofit/>
          </a:bodyPr>
          <a:lstStyle/>
          <a:p>
            <a:r>
              <a:rPr lang="en-US" sz="2400" dirty="0" smtClean="0"/>
              <a:t>What changes did you see when you placed the rocks in water?</a:t>
            </a:r>
            <a:endParaRPr lang="en-US" sz="240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Part 3 First Sorting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 smtClean="0"/>
              <a:t>Discussion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6"/>
          </p:nvPr>
        </p:nvSpPr>
        <p:spPr/>
        <p:txBody>
          <a:bodyPr>
            <a:normAutofit/>
          </a:bodyPr>
          <a:lstStyle/>
          <a:p>
            <a:r>
              <a:rPr lang="en-US" sz="2400" dirty="0" smtClean="0"/>
              <a:t>What did you observe?</a:t>
            </a:r>
            <a:endParaRPr lang="en-US" sz="2400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7"/>
          </p:nvPr>
        </p:nvSpPr>
        <p:spPr>
          <a:xfrm>
            <a:off x="381000" y="2421000"/>
            <a:ext cx="7391400" cy="838200"/>
          </a:xfrm>
        </p:spPr>
        <p:txBody>
          <a:bodyPr>
            <a:normAutofit/>
          </a:bodyPr>
          <a:lstStyle/>
          <a:p>
            <a:r>
              <a:rPr lang="en-US" sz="2400" dirty="0" smtClean="0"/>
              <a:t>In what different ways were you able to sort the rocks?</a:t>
            </a:r>
            <a:endParaRPr lang="en-US" sz="2400" dirty="0"/>
          </a:p>
        </p:txBody>
      </p:sp>
      <p:sp>
        <p:nvSpPr>
          <p:cNvPr id="10" name="Left Arrow 9">
            <a:hlinkClick r:id="rId2" action="ppaction://hlinksldjump"/>
          </p:cNvPr>
          <p:cNvSpPr/>
          <p:nvPr/>
        </p:nvSpPr>
        <p:spPr>
          <a:xfrm>
            <a:off x="228600" y="5791200"/>
            <a:ext cx="978408" cy="484632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5"/>
          </p:nvPr>
        </p:nvSpPr>
        <p:spPr/>
        <p:txBody>
          <a:bodyPr>
            <a:normAutofit/>
          </a:bodyPr>
          <a:lstStyle/>
          <a:p>
            <a:r>
              <a:rPr lang="en-US" sz="2400" dirty="0" smtClean="0"/>
              <a:t>Which screens did the largest rocks go through?</a:t>
            </a:r>
            <a:endParaRPr lang="en-US" sz="240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Part 1 Screening River Rocks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 smtClean="0"/>
              <a:t>Key Questions During Demo of Three Screens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6"/>
          </p:nvPr>
        </p:nvSpPr>
        <p:spPr/>
        <p:txBody>
          <a:bodyPr>
            <a:normAutofit/>
          </a:bodyPr>
          <a:lstStyle/>
          <a:p>
            <a:r>
              <a:rPr lang="en-US" sz="2400" dirty="0" smtClean="0"/>
              <a:t>How many sizes of rock do we have now?</a:t>
            </a:r>
            <a:endParaRPr lang="en-US" sz="2400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7"/>
          </p:nvPr>
        </p:nvSpPr>
        <p:spPr/>
        <p:txBody>
          <a:bodyPr>
            <a:normAutofit/>
          </a:bodyPr>
          <a:lstStyle/>
          <a:p>
            <a:r>
              <a:rPr lang="en-US" sz="2400" dirty="0" smtClean="0"/>
              <a:t>Which screens did the smallest pieces go through?</a:t>
            </a:r>
            <a:endParaRPr lang="en-US" sz="2400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Left Arrow 9">
            <a:hlinkClick r:id="rId2" action="ppaction://hlinksldjump"/>
          </p:cNvPr>
          <p:cNvSpPr/>
          <p:nvPr/>
        </p:nvSpPr>
        <p:spPr>
          <a:xfrm>
            <a:off x="228600" y="5791200"/>
            <a:ext cx="978408" cy="484632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5"/>
          </p:nvPr>
        </p:nvSpPr>
        <p:spPr>
          <a:xfrm>
            <a:off x="381000" y="3130200"/>
            <a:ext cx="8305800" cy="838200"/>
          </a:xfrm>
        </p:spPr>
        <p:txBody>
          <a:bodyPr>
            <a:normAutofit/>
          </a:bodyPr>
          <a:lstStyle/>
          <a:p>
            <a:r>
              <a:rPr lang="en-US" sz="2400" dirty="0" smtClean="0"/>
              <a:t>Gravel- smaller than pebbles. Two sizes  in mixture, small gravel and large gravel.</a:t>
            </a:r>
            <a:endParaRPr lang="en-US" sz="240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Part 1 Screening River Rocks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 smtClean="0"/>
              <a:t>Names for Rock Sizes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6"/>
          </p:nvPr>
        </p:nvSpPr>
        <p:spPr>
          <a:xfrm>
            <a:off x="381000" y="1711800"/>
            <a:ext cx="8153400" cy="838200"/>
          </a:xfrm>
        </p:spPr>
        <p:txBody>
          <a:bodyPr>
            <a:normAutofit/>
          </a:bodyPr>
          <a:lstStyle/>
          <a:p>
            <a:r>
              <a:rPr lang="en-US" sz="2400" dirty="0" smtClean="0"/>
              <a:t>Pebbles- largest rocks separated.  Two sizes in this mixture, large pebbles and small pebbles.</a:t>
            </a:r>
            <a:endParaRPr lang="en-US" sz="2400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7"/>
          </p:nvPr>
        </p:nvSpPr>
        <p:spPr>
          <a:xfrm>
            <a:off x="381000" y="4478400"/>
            <a:ext cx="8534400" cy="838200"/>
          </a:xfrm>
        </p:spPr>
        <p:txBody>
          <a:bodyPr>
            <a:normAutofit/>
          </a:bodyPr>
          <a:lstStyle/>
          <a:p>
            <a:r>
              <a:rPr lang="en-US" sz="2400" dirty="0" smtClean="0"/>
              <a:t>Sand- smallest size particle in mixture  separated by screens.</a:t>
            </a:r>
            <a:endParaRPr lang="en-US" sz="2400" dirty="0"/>
          </a:p>
        </p:txBody>
      </p:sp>
      <p:sp>
        <p:nvSpPr>
          <p:cNvPr id="10" name="Left Arrow 9">
            <a:hlinkClick r:id="rId2" action="ppaction://hlinksldjump"/>
          </p:cNvPr>
          <p:cNvSpPr/>
          <p:nvPr/>
        </p:nvSpPr>
        <p:spPr>
          <a:xfrm>
            <a:off x="228600" y="5791200"/>
            <a:ext cx="978408" cy="484632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81000" y="1066801"/>
            <a:ext cx="8763000" cy="475456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dirty="0" smtClean="0"/>
              <a:t>Four Investigations- each with subset of activities</a:t>
            </a:r>
          </a:p>
          <a:p>
            <a:pPr>
              <a:buNone/>
            </a:pPr>
            <a:r>
              <a:rPr lang="en-US" dirty="0" smtClean="0"/>
              <a:t>Designed for students to:</a:t>
            </a:r>
          </a:p>
          <a:p>
            <a:pPr>
              <a:buFont typeface="Wingdings"/>
              <a:buChar char="à"/>
            </a:pPr>
            <a:r>
              <a:rPr lang="en-US" dirty="0" smtClean="0">
                <a:sym typeface="Wingdings" pitchFamily="2" charset="2"/>
              </a:rPr>
              <a:t>Observe, describe, and sort earth materials based on properties</a:t>
            </a:r>
          </a:p>
          <a:p>
            <a:pPr>
              <a:buFont typeface="Wingdings"/>
              <a:buChar char="à"/>
            </a:pPr>
            <a:r>
              <a:rPr lang="en-US" dirty="0" smtClean="0">
                <a:sym typeface="Wingdings" pitchFamily="2" charset="2"/>
              </a:rPr>
              <a:t>Separate earth materials by size using different techniques</a:t>
            </a:r>
          </a:p>
          <a:p>
            <a:pPr>
              <a:buFont typeface="Wingdings"/>
              <a:buChar char="à"/>
            </a:pPr>
            <a:r>
              <a:rPr lang="en-US" dirty="0" smtClean="0">
                <a:sym typeface="Wingdings" pitchFamily="2" charset="2"/>
              </a:rPr>
              <a:t>Observe similarities and differences between silt, sand, gravel, and small and large pebbles</a:t>
            </a:r>
          </a:p>
          <a:p>
            <a:pPr>
              <a:buFont typeface="Wingdings"/>
              <a:buChar char="à"/>
            </a:pPr>
            <a:r>
              <a:rPr lang="en-US" dirty="0" smtClean="0">
                <a:sym typeface="Wingdings" pitchFamily="2" charset="2"/>
              </a:rPr>
              <a:t>Explore places where earth materials are found and ways that earth materials are used</a:t>
            </a:r>
          </a:p>
          <a:p>
            <a:pPr>
              <a:buFont typeface="Wingdings"/>
              <a:buChar char="à"/>
            </a:pPr>
            <a:r>
              <a:rPr lang="en-US" dirty="0" smtClean="0">
                <a:sym typeface="Wingdings" pitchFamily="2" charset="2"/>
              </a:rPr>
              <a:t>Compare ingredients in different soils</a:t>
            </a:r>
          </a:p>
          <a:p>
            <a:pPr>
              <a:buFont typeface="Wingdings"/>
              <a:buChar char="à"/>
            </a:pPr>
            <a:r>
              <a:rPr lang="en-US" dirty="0" smtClean="0">
                <a:sym typeface="Wingdings" pitchFamily="2" charset="2"/>
              </a:rPr>
              <a:t>Acquire the vocabulary associated with earth materials</a:t>
            </a:r>
          </a:p>
          <a:p>
            <a:pPr>
              <a:buFont typeface="Wingdings"/>
              <a:buChar char="à"/>
            </a:pPr>
            <a:r>
              <a:rPr lang="en-US" dirty="0" smtClean="0">
                <a:sym typeface="Wingdings" pitchFamily="2" charset="2"/>
              </a:rPr>
              <a:t>Organize and communicate observations through drawing and writing</a:t>
            </a:r>
          </a:p>
          <a:p>
            <a:pPr>
              <a:buFont typeface="Wingdings"/>
              <a:buChar char="à"/>
            </a:pP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 smtClean="0"/>
              <a:t>Overview</a:t>
            </a: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Pebbles, Sand, and Silt</a:t>
            </a:r>
            <a:endParaRPr lang="en-US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uiExpand="1" build="p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 l="33125" t="10000" r="31250" b="16000"/>
          <a:stretch>
            <a:fillRect/>
          </a:stretch>
        </p:blipFill>
        <p:spPr bwMode="auto">
          <a:xfrm>
            <a:off x="3429000" y="457200"/>
            <a:ext cx="4343400" cy="563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Left Arrow 10">
            <a:hlinkClick r:id="rId3" action="ppaction://hlinksldjump"/>
          </p:cNvPr>
          <p:cNvSpPr/>
          <p:nvPr/>
        </p:nvSpPr>
        <p:spPr>
          <a:xfrm>
            <a:off x="228600" y="5791200"/>
            <a:ext cx="978408" cy="484632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609600" y="1905000"/>
            <a:ext cx="2514600" cy="9906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Perpetua" pitchFamily="18" charset="0"/>
                <a:ea typeface="+mj-ea"/>
                <a:cs typeface="+mj-cs"/>
              </a:rPr>
              <a:t>*Formative Assessment</a:t>
            </a: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 l="26875" t="9000" r="25000" b="4000"/>
          <a:stretch>
            <a:fillRect/>
          </a:stretch>
        </p:blipFill>
        <p:spPr bwMode="auto">
          <a:xfrm rot="16200000">
            <a:off x="1828800" y="-152400"/>
            <a:ext cx="5867400" cy="662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Left Arrow 6">
            <a:hlinkClick r:id="rId3" action="ppaction://hlinksldjump"/>
          </p:cNvPr>
          <p:cNvSpPr/>
          <p:nvPr/>
        </p:nvSpPr>
        <p:spPr>
          <a:xfrm>
            <a:off x="228600" y="5791200"/>
            <a:ext cx="978408" cy="484632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381000" y="2057400"/>
            <a:ext cx="685800" cy="21336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Perpetua" pitchFamily="18" charset="0"/>
              <a:ea typeface="+mj-ea"/>
              <a:cs typeface="+mj-cs"/>
            </a:endParaRPr>
          </a:p>
        </p:txBody>
      </p:sp>
      <p:cxnSp>
        <p:nvCxnSpPr>
          <p:cNvPr id="10" name="Straight Connector 9"/>
          <p:cNvCxnSpPr/>
          <p:nvPr/>
        </p:nvCxnSpPr>
        <p:spPr>
          <a:xfrm rot="5400000">
            <a:off x="3924300" y="2247900"/>
            <a:ext cx="1905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 rot="5400000">
            <a:off x="6057900" y="2247900"/>
            <a:ext cx="1905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0" y="2057400"/>
            <a:ext cx="1295400" cy="17526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Perpetua" pitchFamily="18" charset="0"/>
              <a:ea typeface="+mj-ea"/>
              <a:cs typeface="+mj-cs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0" y="2286000"/>
            <a:ext cx="1371600" cy="22860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2200" dirty="0" smtClean="0">
                <a:latin typeface="Perpetua" pitchFamily="18" charset="0"/>
                <a:ea typeface="+mj-ea"/>
                <a:cs typeface="+mj-cs"/>
              </a:rPr>
              <a:t>*Formative Assessment</a:t>
            </a:r>
            <a:endParaRPr kumimoji="0" lang="en-US" sz="2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Perpetua" pitchFamily="18" charset="0"/>
              <a:ea typeface="+mj-ea"/>
              <a:cs typeface="+mj-cs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Rocks_are_Different_Sizes.asf">
            <a:hlinkClick r:id="" action="ppaction://media"/>
          </p:cNvPr>
          <p:cNvPicPr>
            <a:picLocks noGrp="1" noRot="1" noChangeAspect="1"/>
          </p:cNvPicPr>
          <p:nvPr>
            <p:ph sz="half" idx="1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1066800" y="990600"/>
            <a:ext cx="7086600" cy="4832350"/>
          </a:xfrm>
          <a:prstGeom prst="rect">
            <a:avLst/>
          </a:prstGeom>
        </p:spPr>
      </p:pic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Rocks have different sizes.</a:t>
            </a:r>
            <a:endParaRPr lang="en-US" dirty="0"/>
          </a:p>
        </p:txBody>
      </p:sp>
      <p:sp>
        <p:nvSpPr>
          <p:cNvPr id="5" name="Left Arrow 4">
            <a:hlinkClick r:id="rId4" action="ppaction://hlinksldjump"/>
          </p:cNvPr>
          <p:cNvSpPr/>
          <p:nvPr/>
        </p:nvSpPr>
        <p:spPr>
          <a:xfrm>
            <a:off x="228600" y="5791200"/>
            <a:ext cx="978408" cy="484632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After observing the sand:</a:t>
            </a:r>
          </a:p>
          <a:p>
            <a:r>
              <a:rPr lang="en-US" dirty="0" smtClean="0"/>
              <a:t>Are the sand particles all the same size?</a:t>
            </a:r>
          </a:p>
          <a:p>
            <a:r>
              <a:rPr lang="en-US" dirty="0" smtClean="0"/>
              <a:t>What do the sand particles look like?</a:t>
            </a:r>
          </a:p>
          <a:p>
            <a:endParaRPr lang="en-US" dirty="0" smtClean="0"/>
          </a:p>
          <a:p>
            <a:r>
              <a:rPr lang="en-US" dirty="0" smtClean="0"/>
              <a:t>What might happen if water is mixed with the sand?</a:t>
            </a:r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 smtClean="0"/>
              <a:t>Part 3 Sand and Silt</a:t>
            </a:r>
            <a:endParaRPr lang="en-US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Investigation 2</a:t>
            </a:r>
            <a:endParaRPr lang="en-US" dirty="0"/>
          </a:p>
        </p:txBody>
      </p:sp>
      <p:sp>
        <p:nvSpPr>
          <p:cNvPr id="9" name="Left Arrow 8">
            <a:hlinkClick r:id="rId2" action="ppaction://hlinksldjump"/>
          </p:cNvPr>
          <p:cNvSpPr/>
          <p:nvPr/>
        </p:nvSpPr>
        <p:spPr>
          <a:xfrm>
            <a:off x="228600" y="5867400"/>
            <a:ext cx="978408" cy="484632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/>
          <p:cNvSpPr>
            <a:spLocks noGrp="1"/>
          </p:cNvSpPr>
          <p:nvPr>
            <p:ph type="body" sz="quarter" idx="15"/>
          </p:nvPr>
        </p:nvSpPr>
        <p:spPr>
          <a:xfrm>
            <a:off x="381000" y="1711800"/>
            <a:ext cx="8001000" cy="838200"/>
          </a:xfrm>
        </p:spPr>
        <p:txBody>
          <a:bodyPr>
            <a:normAutofit/>
          </a:bodyPr>
          <a:lstStyle/>
          <a:p>
            <a:r>
              <a:rPr lang="en-US" sz="2400" dirty="0" smtClean="0"/>
              <a:t>Before shaking: What happened to the water that was poured on the sand?</a:t>
            </a:r>
            <a:endParaRPr lang="en-US" sz="2400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Part 3 Sand and Silt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 smtClean="0"/>
              <a:t>Sand and Water Key Questions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6"/>
          </p:nvPr>
        </p:nvSpPr>
        <p:spPr>
          <a:xfrm>
            <a:off x="381000" y="2743200"/>
            <a:ext cx="8305800" cy="838200"/>
          </a:xfrm>
        </p:spPr>
        <p:txBody>
          <a:bodyPr>
            <a:normAutofit/>
          </a:bodyPr>
          <a:lstStyle/>
          <a:p>
            <a:r>
              <a:rPr lang="en-US" sz="2400" dirty="0" smtClean="0"/>
              <a:t>Before shaking: Vial was filled to top with water.  What happened to the water level?</a:t>
            </a:r>
            <a:endParaRPr lang="en-US" sz="2400" dirty="0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7"/>
          </p:nvPr>
        </p:nvSpPr>
        <p:spPr>
          <a:xfrm>
            <a:off x="381000" y="3733800"/>
            <a:ext cx="6629400" cy="838200"/>
          </a:xfrm>
        </p:spPr>
        <p:txBody>
          <a:bodyPr>
            <a:normAutofit/>
          </a:bodyPr>
          <a:lstStyle/>
          <a:p>
            <a:r>
              <a:rPr lang="en-US" sz="2400" dirty="0" smtClean="0"/>
              <a:t>Shaking: What happened to the sand and water when you shook the vial?</a:t>
            </a:r>
            <a:endParaRPr lang="en-US" sz="2400" dirty="0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8"/>
          </p:nvPr>
        </p:nvSpPr>
        <p:spPr>
          <a:xfrm>
            <a:off x="381000" y="4648200"/>
            <a:ext cx="6629400" cy="838200"/>
          </a:xfrm>
        </p:spPr>
        <p:txBody>
          <a:bodyPr>
            <a:normAutofit/>
          </a:bodyPr>
          <a:lstStyle/>
          <a:p>
            <a:r>
              <a:rPr lang="en-US" sz="2400" dirty="0" smtClean="0"/>
              <a:t>Shaking: Was the water clear after you shook the vial? Why not?</a:t>
            </a:r>
            <a:endParaRPr lang="en-US" sz="2400" dirty="0"/>
          </a:p>
        </p:txBody>
      </p:sp>
      <p:sp>
        <p:nvSpPr>
          <p:cNvPr id="14" name="Left Arrow 13">
            <a:hlinkClick r:id="rId2" action="ppaction://hlinksldjump"/>
          </p:cNvPr>
          <p:cNvSpPr/>
          <p:nvPr/>
        </p:nvSpPr>
        <p:spPr>
          <a:xfrm>
            <a:off x="228600" y="5791200"/>
            <a:ext cx="978408" cy="484632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p"/>
      <p:bldP spid="12" grpId="0" build="p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 l="34375" t="11000" r="31250" b="16000"/>
          <a:stretch>
            <a:fillRect/>
          </a:stretch>
        </p:blipFill>
        <p:spPr bwMode="auto">
          <a:xfrm rot="5400000">
            <a:off x="2111679" y="-570978"/>
            <a:ext cx="5454041" cy="723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Left Arrow 10">
            <a:hlinkClick r:id="rId3" action="ppaction://hlinksldjump"/>
          </p:cNvPr>
          <p:cNvSpPr/>
          <p:nvPr/>
        </p:nvSpPr>
        <p:spPr>
          <a:xfrm>
            <a:off x="228600" y="5791200"/>
            <a:ext cx="978408" cy="484632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0" y="2286000"/>
            <a:ext cx="1219200" cy="12192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Perpetua" pitchFamily="18" charset="0"/>
                <a:ea typeface="+mj-ea"/>
                <a:cs typeface="+mj-cs"/>
              </a:rPr>
              <a:t>*Formative Assessment</a:t>
            </a: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457200" y="2209800"/>
            <a:ext cx="6629400" cy="838200"/>
          </a:xfrm>
        </p:spPr>
        <p:txBody>
          <a:bodyPr>
            <a:normAutofit/>
          </a:bodyPr>
          <a:lstStyle/>
          <a:p>
            <a:r>
              <a:rPr lang="en-US" sz="2400" dirty="0" smtClean="0"/>
              <a:t>Where’s the sand?</a:t>
            </a:r>
            <a:endParaRPr lang="en-US" sz="240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Part 3 Sand and Silt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 smtClean="0"/>
              <a:t>Discussion Questions for Observations of Vial on 2</a:t>
            </a:r>
            <a:r>
              <a:rPr lang="en-US" baseline="30000" dirty="0" smtClean="0"/>
              <a:t>nd</a:t>
            </a:r>
            <a:r>
              <a:rPr lang="en-US" dirty="0" smtClean="0"/>
              <a:t> Day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6"/>
          </p:nvPr>
        </p:nvSpPr>
        <p:spPr>
          <a:xfrm>
            <a:off x="457200" y="1295400"/>
            <a:ext cx="6629400" cy="838200"/>
          </a:xfrm>
        </p:spPr>
        <p:txBody>
          <a:bodyPr>
            <a:normAutofit/>
          </a:bodyPr>
          <a:lstStyle/>
          <a:p>
            <a:r>
              <a:rPr lang="en-US" sz="2400" dirty="0" smtClean="0"/>
              <a:t>What do  you see in the vials?</a:t>
            </a:r>
            <a:endParaRPr lang="en-US" sz="2400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7"/>
          </p:nvPr>
        </p:nvSpPr>
        <p:spPr>
          <a:xfrm>
            <a:off x="457200" y="1752600"/>
            <a:ext cx="6629400" cy="838200"/>
          </a:xfrm>
        </p:spPr>
        <p:txBody>
          <a:bodyPr>
            <a:normAutofit/>
          </a:bodyPr>
          <a:lstStyle/>
          <a:p>
            <a:r>
              <a:rPr lang="en-US" sz="2400" dirty="0" smtClean="0"/>
              <a:t>How many layers do you see?</a:t>
            </a:r>
            <a:endParaRPr lang="en-US" sz="2400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8"/>
          </p:nvPr>
        </p:nvSpPr>
        <p:spPr>
          <a:xfrm>
            <a:off x="457200" y="2590800"/>
            <a:ext cx="6629400" cy="838200"/>
          </a:xfrm>
        </p:spPr>
        <p:txBody>
          <a:bodyPr>
            <a:normAutofit/>
          </a:bodyPr>
          <a:lstStyle/>
          <a:p>
            <a:r>
              <a:rPr lang="en-US" sz="2400" dirty="0" smtClean="0"/>
              <a:t>What do you see on top of the sand?</a:t>
            </a:r>
            <a:endParaRPr lang="en-US" sz="2400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9"/>
          </p:nvPr>
        </p:nvSpPr>
        <p:spPr>
          <a:xfrm>
            <a:off x="457200" y="2971800"/>
            <a:ext cx="6629400" cy="838200"/>
          </a:xfrm>
        </p:spPr>
        <p:txBody>
          <a:bodyPr>
            <a:noAutofit/>
          </a:bodyPr>
          <a:lstStyle/>
          <a:p>
            <a:r>
              <a:rPr lang="en-US" sz="2400" b="1" dirty="0" smtClean="0"/>
              <a:t>Introduce Silt:</a:t>
            </a:r>
          </a:p>
          <a:p>
            <a:pPr>
              <a:buFontTx/>
              <a:buChar char="-"/>
            </a:pPr>
            <a:r>
              <a:rPr lang="en-US" sz="2400" dirty="0" smtClean="0"/>
              <a:t>Particle of rock much smaller than sand.</a:t>
            </a:r>
          </a:p>
          <a:p>
            <a:pPr>
              <a:buFontTx/>
              <a:buChar char="-"/>
            </a:pPr>
            <a:r>
              <a:rPr lang="en-US" sz="2400" dirty="0" smtClean="0"/>
              <a:t>Rock size that mud is made of.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20"/>
          </p:nvPr>
        </p:nvSpPr>
        <p:spPr>
          <a:xfrm>
            <a:off x="304800" y="4343400"/>
            <a:ext cx="8839200" cy="838200"/>
          </a:xfrm>
        </p:spPr>
        <p:txBody>
          <a:bodyPr>
            <a:noAutofit/>
          </a:bodyPr>
          <a:lstStyle/>
          <a:p>
            <a:r>
              <a:rPr lang="en-US" sz="2400" b="1" dirty="0" smtClean="0"/>
              <a:t>Label drawings:</a:t>
            </a:r>
          </a:p>
          <a:p>
            <a:r>
              <a:rPr lang="en-US" sz="2400" b="1" dirty="0" smtClean="0"/>
              <a:t>- </a:t>
            </a:r>
            <a:r>
              <a:rPr lang="en-US" sz="2400" dirty="0" smtClean="0"/>
              <a:t>to identify layers they see in vial.  Discuss what layers should be called: sand, silt, and water.  Ask what they should label the space between the top of the water and the vial cap (AIR).</a:t>
            </a:r>
          </a:p>
        </p:txBody>
      </p:sp>
      <p:sp>
        <p:nvSpPr>
          <p:cNvPr id="10" name="Left Arrow 9">
            <a:hlinkClick r:id="rId2" action="ppaction://hlinksldjump"/>
          </p:cNvPr>
          <p:cNvSpPr/>
          <p:nvPr/>
        </p:nvSpPr>
        <p:spPr>
          <a:xfrm>
            <a:off x="228600" y="5867400"/>
            <a:ext cx="978408" cy="484632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uiExpand="1" build="p"/>
      <p:bldP spid="9" grpId="0" uiExpand="1" build="p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10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>
              <a:buNone/>
            </a:pPr>
            <a:r>
              <a:rPr lang="en-US" b="1" dirty="0" smtClean="0"/>
              <a:t>Word Bank: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smtClean="0"/>
              <a:t>Silt</a:t>
            </a:r>
          </a:p>
          <a:p>
            <a:pPr>
              <a:buNone/>
            </a:pPr>
            <a:r>
              <a:rPr lang="en-US" dirty="0" smtClean="0"/>
              <a:t>Layer</a:t>
            </a:r>
          </a:p>
          <a:p>
            <a:pPr>
              <a:buNone/>
            </a:pPr>
            <a:r>
              <a:rPr lang="en-US" dirty="0" smtClean="0"/>
              <a:t>Particle</a:t>
            </a:r>
          </a:p>
          <a:p>
            <a:pPr>
              <a:buNone/>
            </a:pPr>
            <a:r>
              <a:rPr lang="en-US" dirty="0" smtClean="0"/>
              <a:t>Mixture</a:t>
            </a:r>
          </a:p>
          <a:p>
            <a:pPr>
              <a:buNone/>
            </a:pPr>
            <a:r>
              <a:rPr lang="en-US" dirty="0" smtClean="0"/>
              <a:t>Shake</a:t>
            </a:r>
          </a:p>
          <a:p>
            <a:pPr>
              <a:buNone/>
            </a:pPr>
            <a:r>
              <a:rPr lang="en-US" dirty="0" smtClean="0"/>
              <a:t>Settle</a:t>
            </a:r>
          </a:p>
          <a:p>
            <a:pPr>
              <a:buNone/>
            </a:pPr>
            <a:r>
              <a:rPr lang="en-US" dirty="0" smtClean="0"/>
              <a:t>Sink</a:t>
            </a:r>
          </a:p>
          <a:p>
            <a:pPr>
              <a:buNone/>
            </a:pPr>
            <a:endParaRPr lang="en-US" dirty="0"/>
          </a:p>
        </p:txBody>
      </p:sp>
      <p:sp>
        <p:nvSpPr>
          <p:cNvPr id="12" name="Content Placeholder 11"/>
          <p:cNvSpPr>
            <a:spLocks noGrp="1"/>
          </p:cNvSpPr>
          <p:nvPr>
            <p:ph sz="half" idx="2"/>
          </p:nvPr>
        </p:nvSpPr>
        <p:spPr/>
        <p:txBody>
          <a:bodyPr>
            <a:normAutofit lnSpcReduction="10000"/>
          </a:bodyPr>
          <a:lstStyle/>
          <a:p>
            <a:pPr>
              <a:buNone/>
            </a:pPr>
            <a:r>
              <a:rPr lang="en-US" b="1" dirty="0" smtClean="0"/>
              <a:t>Concept Chart: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smtClean="0"/>
              <a:t>Is there an earth material that is smaller than sand? What is it?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smtClean="0"/>
              <a:t>What did you do to find the silt?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smtClean="0"/>
              <a:t>**Read science story, </a:t>
            </a:r>
          </a:p>
          <a:p>
            <a:pPr>
              <a:buNone/>
            </a:pPr>
            <a:r>
              <a:rPr lang="en-US" i="1" dirty="0" smtClean="0"/>
              <a:t>The Story of Sand</a:t>
            </a:r>
            <a:endParaRPr lang="en-US" i="1" dirty="0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Part 3 Sand and Silt</a:t>
            </a:r>
            <a:endParaRPr lang="en-US" dirty="0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 smtClean="0"/>
              <a:t>Wrap Up:</a:t>
            </a:r>
            <a:endParaRPr lang="en-US" dirty="0"/>
          </a:p>
        </p:txBody>
      </p:sp>
      <p:sp>
        <p:nvSpPr>
          <p:cNvPr id="14" name="Left Arrow 13">
            <a:hlinkClick r:id="rId2" action="ppaction://hlinksldjump"/>
          </p:cNvPr>
          <p:cNvSpPr/>
          <p:nvPr/>
        </p:nvSpPr>
        <p:spPr>
          <a:xfrm>
            <a:off x="228600" y="5867400"/>
            <a:ext cx="978408" cy="484632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Part 4 Exploring Clay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 smtClean="0"/>
              <a:t>Discuss drawings</a:t>
            </a:r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6"/>
          </p:nvPr>
        </p:nvSpPr>
        <p:spPr/>
        <p:txBody>
          <a:bodyPr>
            <a:normAutofit/>
          </a:bodyPr>
          <a:lstStyle/>
          <a:p>
            <a:r>
              <a:rPr lang="en-US" sz="2400" dirty="0" smtClean="0"/>
              <a:t>What was the same in both vials?</a:t>
            </a:r>
            <a:endParaRPr lang="en-US" sz="2400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7"/>
          </p:nvPr>
        </p:nvSpPr>
        <p:spPr/>
        <p:txBody>
          <a:bodyPr>
            <a:normAutofit/>
          </a:bodyPr>
          <a:lstStyle/>
          <a:p>
            <a:r>
              <a:rPr lang="en-US" sz="2400" dirty="0" smtClean="0"/>
              <a:t>What was different in the two vials?</a:t>
            </a:r>
            <a:endParaRPr lang="en-US" sz="2400" dirty="0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4" name="Left Arrow 13">
            <a:hlinkClick r:id="rId2" action="ppaction://hlinksldjump"/>
          </p:cNvPr>
          <p:cNvSpPr/>
          <p:nvPr/>
        </p:nvSpPr>
        <p:spPr>
          <a:xfrm>
            <a:off x="228600" y="5867400"/>
            <a:ext cx="978408" cy="484632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9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>
              <a:buNone/>
            </a:pPr>
            <a:r>
              <a:rPr lang="en-US" b="1" dirty="0" smtClean="0"/>
              <a:t>Word Bank: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smtClean="0"/>
              <a:t>Clay</a:t>
            </a:r>
          </a:p>
          <a:p>
            <a:pPr>
              <a:buNone/>
            </a:pPr>
            <a:r>
              <a:rPr lang="en-US" dirty="0" smtClean="0"/>
              <a:t>Wet</a:t>
            </a:r>
          </a:p>
          <a:p>
            <a:pPr>
              <a:buNone/>
            </a:pPr>
            <a:r>
              <a:rPr lang="en-US" dirty="0" smtClean="0"/>
              <a:t>Dry</a:t>
            </a:r>
          </a:p>
          <a:p>
            <a:pPr>
              <a:buNone/>
            </a:pP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half" idx="2"/>
          </p:nvPr>
        </p:nvSpPr>
        <p:spPr>
          <a:xfrm>
            <a:off x="2743200" y="1295400"/>
            <a:ext cx="3048000" cy="4525964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en-US" sz="2600" b="1" dirty="0" smtClean="0"/>
              <a:t>Content Chart: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smtClean="0"/>
              <a:t>Make a list of the sizes of earth materials from smallest to largest.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smtClean="0"/>
              <a:t>Clay</a:t>
            </a:r>
          </a:p>
          <a:p>
            <a:pPr>
              <a:buNone/>
            </a:pPr>
            <a:r>
              <a:rPr lang="en-US" dirty="0" smtClean="0"/>
              <a:t>Silt</a:t>
            </a:r>
          </a:p>
          <a:p>
            <a:pPr>
              <a:buNone/>
            </a:pPr>
            <a:r>
              <a:rPr lang="en-US" dirty="0" smtClean="0"/>
              <a:t>Sand</a:t>
            </a:r>
          </a:p>
          <a:p>
            <a:pPr>
              <a:buNone/>
            </a:pPr>
            <a:r>
              <a:rPr lang="en-US" dirty="0" smtClean="0"/>
              <a:t>Gravel</a:t>
            </a:r>
          </a:p>
          <a:p>
            <a:pPr>
              <a:buNone/>
            </a:pPr>
            <a:r>
              <a:rPr lang="en-US" dirty="0" smtClean="0"/>
              <a:t>Pebble</a:t>
            </a:r>
          </a:p>
          <a:p>
            <a:pPr>
              <a:buNone/>
            </a:pPr>
            <a:r>
              <a:rPr lang="en-US" dirty="0" smtClean="0"/>
              <a:t>Cobble</a:t>
            </a:r>
          </a:p>
          <a:p>
            <a:pPr>
              <a:buNone/>
            </a:pPr>
            <a:r>
              <a:rPr lang="en-US" dirty="0" smtClean="0"/>
              <a:t>Boulder</a:t>
            </a:r>
          </a:p>
          <a:p>
            <a:pPr>
              <a:buNone/>
            </a:pP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Part 4 Exploring Clay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 smtClean="0"/>
              <a:t>Wrap Up and Assessment:</a:t>
            </a:r>
            <a:endParaRPr lang="en-US" dirty="0"/>
          </a:p>
        </p:txBody>
      </p:sp>
      <p:sp>
        <p:nvSpPr>
          <p:cNvPr id="12" name="Content Placeholder 10"/>
          <p:cNvSpPr txBox="1">
            <a:spLocks/>
          </p:cNvSpPr>
          <p:nvPr/>
        </p:nvSpPr>
        <p:spPr>
          <a:xfrm>
            <a:off x="6096000" y="1219200"/>
            <a:ext cx="3048000" cy="4525964"/>
          </a:xfrm>
          <a:prstGeom prst="rect">
            <a:avLst/>
          </a:prstGeom>
          <a:noFill/>
        </p:spPr>
        <p:txBody>
          <a:bodyPr vert="horz" lIns="91440" tIns="45720" rIns="91440" bIns="45720" rtlCol="0">
            <a:normAutofit/>
          </a:bodyPr>
          <a:lstStyle/>
          <a:p>
            <a:pPr marL="173038" marR="0" lvl="0" indent="-173038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bg1">
                  <a:lumMod val="95000"/>
                </a:schemeClr>
              </a:buClr>
              <a:buSzPct val="70000"/>
              <a:buFont typeface="Arial" pitchFamily="34" charset="0"/>
              <a:buNone/>
              <a:tabLst/>
              <a:defRPr/>
            </a:pPr>
            <a:r>
              <a:rPr lang="en-US" sz="2400" b="1" dirty="0" smtClean="0">
                <a:solidFill>
                  <a:schemeClr val="bg1"/>
                </a:solidFill>
                <a:cs typeface="Segoe UI" pitchFamily="34" charset="0"/>
              </a:rPr>
              <a:t>Assessment:</a:t>
            </a:r>
            <a:endParaRPr kumimoji="0" lang="en-US" sz="2400" b="1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Segoe UI" pitchFamily="34" charset="0"/>
            </a:endParaRPr>
          </a:p>
          <a:p>
            <a:pPr marL="173038" marR="0" lvl="0" indent="-173038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bg1">
                  <a:lumMod val="95000"/>
                </a:schemeClr>
              </a:buClr>
              <a:buSzPct val="70000"/>
              <a:buFont typeface="Arial" pitchFamily="34" charset="0"/>
              <a:buNone/>
              <a:tabLst/>
              <a:defRPr/>
            </a:pPr>
            <a:endParaRPr kumimoji="0" lang="en-US" sz="2400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Segoe UI" pitchFamily="34" charset="0"/>
            </a:endParaRPr>
          </a:p>
          <a:p>
            <a:pPr marL="173038" marR="0" lvl="0" indent="-173038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bg1">
                  <a:lumMod val="95000"/>
                </a:schemeClr>
              </a:buClr>
              <a:buSzPct val="70000"/>
              <a:buFont typeface="Arial" pitchFamily="34" charset="0"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Segoe UI" pitchFamily="34" charset="0"/>
              </a:rPr>
              <a:t>Distribute copy of the </a:t>
            </a: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n-lt"/>
                <a:ea typeface="+mn-ea"/>
                <a:cs typeface="Segoe UI" pitchFamily="34" charset="0"/>
                <a:hlinkClick r:id="rId2" action="ppaction://hlinksldjump"/>
              </a:rPr>
              <a:t>Bottle Drawing</a:t>
            </a:r>
            <a:r>
              <a:rPr kumimoji="0" lang="en-US" sz="2400" b="0" i="0" u="none" strike="noStrike" kern="1200" cap="none" spc="0" normalizeH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n-lt"/>
                <a:ea typeface="+mn-ea"/>
                <a:cs typeface="Segoe UI" pitchFamily="34" charset="0"/>
              </a:rPr>
              <a:t> </a:t>
            </a:r>
            <a:r>
              <a:rPr kumimoji="0" lang="en-US" sz="2400" b="0" i="0" u="none" strike="noStrike" kern="120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Segoe UI" pitchFamily="34" charset="0"/>
              </a:rPr>
              <a:t>sheet to each student.</a:t>
            </a:r>
          </a:p>
          <a:p>
            <a:pPr marL="173038" marR="0" lvl="0" indent="-173038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bg1">
                  <a:lumMod val="95000"/>
                </a:schemeClr>
              </a:buClr>
              <a:buSzPct val="70000"/>
              <a:buFont typeface="Arial" pitchFamily="34" charset="0"/>
              <a:buNone/>
              <a:tabLst/>
              <a:defRPr/>
            </a:pPr>
            <a:endParaRPr lang="en-US" sz="2400" baseline="0" dirty="0" smtClean="0">
              <a:solidFill>
                <a:schemeClr val="bg1"/>
              </a:solidFill>
              <a:cs typeface="Segoe UI" pitchFamily="34" charset="0"/>
            </a:endParaRPr>
          </a:p>
          <a:p>
            <a:pPr marL="173038" marR="0" lvl="0" indent="-173038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bg1">
                  <a:lumMod val="95000"/>
                </a:schemeClr>
              </a:buClr>
              <a:buSzPct val="70000"/>
              <a:buFont typeface="Arial" pitchFamily="34" charset="0"/>
              <a:buNone/>
              <a:tabLst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Segoe UI" pitchFamily="34" charset="0"/>
            </a:endParaRPr>
          </a:p>
        </p:txBody>
      </p:sp>
      <p:sp>
        <p:nvSpPr>
          <p:cNvPr id="13" name="Left Arrow 12">
            <a:hlinkClick r:id="rId3" action="ppaction://hlinksldjump"/>
          </p:cNvPr>
          <p:cNvSpPr/>
          <p:nvPr/>
        </p:nvSpPr>
        <p:spPr>
          <a:xfrm>
            <a:off x="228600" y="5867400"/>
            <a:ext cx="978408" cy="484632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half" idx="1"/>
          </p:nvPr>
        </p:nvSpPr>
        <p:spPr>
          <a:xfrm>
            <a:off x="228600" y="838200"/>
            <a:ext cx="5486400" cy="838200"/>
          </a:xfrm>
        </p:spPr>
        <p:txBody>
          <a:bodyPr/>
          <a:lstStyle/>
          <a:p>
            <a:pPr>
              <a:buNone/>
            </a:pPr>
            <a:r>
              <a:rPr lang="en-US" dirty="0" smtClean="0"/>
              <a:t>Introduction to Rocks and Minerals</a:t>
            </a:r>
            <a:endParaRPr lang="en-US" dirty="0"/>
          </a:p>
        </p:txBody>
      </p:sp>
      <p:pic>
        <p:nvPicPr>
          <p:cNvPr id="9" name="Introduction_to_Rocks_and_Minerals.asf">
            <a:hlinkClick r:id="" action="ppaction://media"/>
          </p:cNvPr>
          <p:cNvPicPr>
            <a:picLocks noGrp="1" noRot="1" noChangeAspect="1"/>
          </p:cNvPicPr>
          <p:nvPr>
            <p:ph sz="half" idx="2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1828800" y="1825625"/>
            <a:ext cx="5791200" cy="3948113"/>
          </a:xfrm>
          <a:prstGeom prst="rect">
            <a:avLst/>
          </a:prstGeom>
        </p:spPr>
      </p:pic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Why do rocks matter?</a:t>
            </a:r>
            <a:endParaRPr lang="en-US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video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 l="33125" t="11000" r="31875" b="15000"/>
          <a:stretch>
            <a:fillRect/>
          </a:stretch>
        </p:blipFill>
        <p:spPr bwMode="auto">
          <a:xfrm>
            <a:off x="3352800" y="381000"/>
            <a:ext cx="4267200" cy="563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ctangle 6"/>
          <p:cNvSpPr/>
          <p:nvPr/>
        </p:nvSpPr>
        <p:spPr>
          <a:xfrm>
            <a:off x="0" y="1143000"/>
            <a:ext cx="312420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3038" lvl="0" indent="-173038">
              <a:spcBef>
                <a:spcPct val="20000"/>
              </a:spcBef>
              <a:buClr>
                <a:schemeClr val="bg1">
                  <a:lumMod val="95000"/>
                </a:schemeClr>
              </a:buClr>
              <a:buSzPct val="70000"/>
              <a:defRPr/>
            </a:pPr>
            <a:r>
              <a:rPr lang="en-US" sz="2400" dirty="0" smtClean="0">
                <a:solidFill>
                  <a:schemeClr val="bg1"/>
                </a:solidFill>
                <a:cs typeface="Segoe UI" pitchFamily="34" charset="0"/>
              </a:rPr>
              <a:t>A student put river rock mixture into a bottle with some water and shook it up.  This is what it looked like after it settled for a day.  </a:t>
            </a:r>
          </a:p>
        </p:txBody>
      </p:sp>
      <p:sp>
        <p:nvSpPr>
          <p:cNvPr id="8" name="Left Arrow 7">
            <a:hlinkClick r:id="rId3" action="ppaction://hlinksldjump"/>
          </p:cNvPr>
          <p:cNvSpPr/>
          <p:nvPr/>
        </p:nvSpPr>
        <p:spPr>
          <a:xfrm>
            <a:off x="228600" y="5867400"/>
            <a:ext cx="978408" cy="484632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 l="35000" t="12000" r="29375" b="7000"/>
          <a:stretch>
            <a:fillRect/>
          </a:stretch>
        </p:blipFill>
        <p:spPr bwMode="auto">
          <a:xfrm rot="16200000">
            <a:off x="1806222" y="-891822"/>
            <a:ext cx="5683957" cy="80772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Left Arrow 2">
            <a:hlinkClick r:id="rId3" action="ppaction://hlinksldjump"/>
          </p:cNvPr>
          <p:cNvSpPr/>
          <p:nvPr/>
        </p:nvSpPr>
        <p:spPr>
          <a:xfrm>
            <a:off x="228600" y="5867400"/>
            <a:ext cx="978408" cy="484632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Investigation 4: Soil Explorations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/>
          </a:bodyPr>
          <a:lstStyle/>
          <a:p>
            <a:pPr>
              <a:buNone/>
            </a:pPr>
            <a:r>
              <a:rPr lang="en-US" b="1" dirty="0" smtClean="0"/>
              <a:t>Discussion:</a:t>
            </a:r>
          </a:p>
          <a:p>
            <a:pPr>
              <a:buFontTx/>
              <a:buChar char="-"/>
            </a:pPr>
            <a:r>
              <a:rPr lang="en-US" dirty="0" smtClean="0"/>
              <a:t>Have students describe the layers they saw in their vials</a:t>
            </a:r>
          </a:p>
          <a:p>
            <a:pPr>
              <a:buFontTx/>
              <a:buChar char="-"/>
            </a:pPr>
            <a:r>
              <a:rPr lang="en-US" dirty="0" smtClean="0"/>
              <a:t>Write the word for that layer on board and students can label</a:t>
            </a:r>
          </a:p>
          <a:p>
            <a:pPr>
              <a:buNone/>
            </a:pPr>
            <a:r>
              <a:rPr lang="en-US" dirty="0" smtClean="0"/>
              <a:t>Humus</a:t>
            </a:r>
          </a:p>
          <a:p>
            <a:pPr>
              <a:buNone/>
            </a:pPr>
            <a:r>
              <a:rPr lang="en-US" dirty="0" smtClean="0"/>
              <a:t>Clay</a:t>
            </a:r>
          </a:p>
          <a:p>
            <a:pPr>
              <a:buNone/>
            </a:pPr>
            <a:r>
              <a:rPr lang="en-US" dirty="0" smtClean="0"/>
              <a:t>Silt</a:t>
            </a:r>
          </a:p>
          <a:p>
            <a:pPr>
              <a:buNone/>
            </a:pPr>
            <a:r>
              <a:rPr lang="en-US" dirty="0" smtClean="0"/>
              <a:t>Sand</a:t>
            </a:r>
          </a:p>
          <a:p>
            <a:pPr>
              <a:buNone/>
            </a:pPr>
            <a:r>
              <a:rPr lang="en-US" dirty="0" smtClean="0"/>
              <a:t>Gravel</a:t>
            </a:r>
          </a:p>
          <a:p>
            <a:pPr>
              <a:buNone/>
            </a:pPr>
            <a:r>
              <a:rPr lang="en-US" dirty="0" smtClean="0"/>
              <a:t>Pebbles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>
              <a:buNone/>
            </a:pPr>
            <a:r>
              <a:rPr lang="en-US" b="1" dirty="0" smtClean="0"/>
              <a:t>Word Bank:</a:t>
            </a:r>
          </a:p>
          <a:p>
            <a:pPr>
              <a:buNone/>
            </a:pPr>
            <a:r>
              <a:rPr lang="en-US" dirty="0" smtClean="0"/>
              <a:t>Humus</a:t>
            </a:r>
          </a:p>
          <a:p>
            <a:pPr>
              <a:buNone/>
            </a:pPr>
            <a:r>
              <a:rPr lang="en-US" dirty="0" smtClean="0"/>
              <a:t>Soil</a:t>
            </a:r>
          </a:p>
          <a:p>
            <a:pPr>
              <a:buNone/>
            </a:pPr>
            <a:r>
              <a:rPr lang="en-US" dirty="0" smtClean="0"/>
              <a:t>Ingredient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b="1" dirty="0" smtClean="0"/>
              <a:t>Concept Chart:</a:t>
            </a:r>
          </a:p>
          <a:p>
            <a:pPr>
              <a:buNone/>
            </a:pPr>
            <a:r>
              <a:rPr lang="en-US" dirty="0" smtClean="0"/>
              <a:t>What is humus made from?</a:t>
            </a:r>
          </a:p>
          <a:p>
            <a:pPr>
              <a:buNone/>
            </a:pPr>
            <a:r>
              <a:rPr lang="en-US" dirty="0" smtClean="0"/>
              <a:t>What is soil?</a:t>
            </a:r>
          </a:p>
          <a:p>
            <a:pPr>
              <a:buNone/>
            </a:pPr>
            <a:r>
              <a:rPr lang="en-US" dirty="0" smtClean="0"/>
              <a:t>What is the best way to separate the parts of soil?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 smtClean="0"/>
              <a:t>Part 1 Homemade Soil</a:t>
            </a:r>
            <a:endParaRPr lang="en-US" dirty="0"/>
          </a:p>
        </p:txBody>
      </p:sp>
      <p:sp>
        <p:nvSpPr>
          <p:cNvPr id="6" name="Left Arrow 5">
            <a:hlinkClick r:id="rId2" action="ppaction://hlinksldjump"/>
          </p:cNvPr>
          <p:cNvSpPr/>
          <p:nvPr/>
        </p:nvSpPr>
        <p:spPr>
          <a:xfrm>
            <a:off x="228600" y="5867400"/>
            <a:ext cx="978408" cy="484632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>
              <a:buNone/>
            </a:pPr>
            <a:r>
              <a:rPr lang="en-US" b="1" dirty="0" smtClean="0"/>
              <a:t>Content Chart:</a:t>
            </a:r>
          </a:p>
          <a:p>
            <a:r>
              <a:rPr lang="en-US" dirty="0" smtClean="0"/>
              <a:t>What color was your soil sample? Were all the soils the same color?</a:t>
            </a:r>
          </a:p>
          <a:p>
            <a:r>
              <a:rPr lang="en-US" dirty="0" smtClean="0"/>
              <a:t>How does your soil feel? Were all the soils the same texture?</a:t>
            </a:r>
          </a:p>
          <a:p>
            <a:r>
              <a:rPr lang="en-US" dirty="0" smtClean="0"/>
              <a:t>What was growing around your soil sample? Do plants grow as well in all soils?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 smtClean="0"/>
              <a:t>Read Science Stories, </a:t>
            </a:r>
            <a:r>
              <a:rPr lang="en-US" i="1" dirty="0" smtClean="0"/>
              <a:t>What is in Soil?</a:t>
            </a: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Investigation 4:  Soil Explorations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 smtClean="0"/>
              <a:t>Part 2 Soil Search</a:t>
            </a:r>
            <a:endParaRPr lang="en-US" dirty="0"/>
          </a:p>
        </p:txBody>
      </p:sp>
      <p:sp>
        <p:nvSpPr>
          <p:cNvPr id="6" name="Left Arrow 5">
            <a:hlinkClick r:id="rId2" action="ppaction://hlinksldjump"/>
          </p:cNvPr>
          <p:cNvSpPr/>
          <p:nvPr/>
        </p:nvSpPr>
        <p:spPr>
          <a:xfrm>
            <a:off x="228600" y="5867400"/>
            <a:ext cx="978408" cy="484632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>
              <a:buNone/>
            </a:pPr>
            <a:r>
              <a:rPr lang="en-US" b="1" dirty="0" smtClean="0"/>
              <a:t>Discussion:</a:t>
            </a:r>
          </a:p>
          <a:p>
            <a:r>
              <a:rPr lang="en-US" dirty="0" smtClean="0"/>
              <a:t>How is our homemade soil like the soil samples we collected?</a:t>
            </a:r>
          </a:p>
          <a:p>
            <a:r>
              <a:rPr lang="en-US" dirty="0" smtClean="0"/>
              <a:t>How is it different?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2"/>
          </p:nvPr>
        </p:nvSpPr>
        <p:spPr/>
        <p:txBody>
          <a:bodyPr>
            <a:normAutofit lnSpcReduction="10000"/>
          </a:bodyPr>
          <a:lstStyle/>
          <a:p>
            <a:pPr>
              <a:buNone/>
            </a:pPr>
            <a:r>
              <a:rPr lang="en-US" b="1" dirty="0" smtClean="0"/>
              <a:t>Word Bank:</a:t>
            </a:r>
          </a:p>
          <a:p>
            <a:pPr>
              <a:buNone/>
            </a:pPr>
            <a:r>
              <a:rPr lang="en-US" dirty="0" smtClean="0"/>
              <a:t>Alike </a:t>
            </a:r>
          </a:p>
          <a:p>
            <a:pPr>
              <a:buNone/>
            </a:pPr>
            <a:r>
              <a:rPr lang="en-US" dirty="0" smtClean="0"/>
              <a:t>Different</a:t>
            </a:r>
          </a:p>
          <a:p>
            <a:pPr>
              <a:buNone/>
            </a:pPr>
            <a:r>
              <a:rPr lang="en-US" dirty="0" smtClean="0"/>
              <a:t>Amount</a:t>
            </a:r>
          </a:p>
          <a:p>
            <a:pPr>
              <a:buNone/>
            </a:pPr>
            <a:r>
              <a:rPr lang="en-US" b="1" dirty="0" smtClean="0"/>
              <a:t>Content Chart:</a:t>
            </a:r>
          </a:p>
          <a:p>
            <a:r>
              <a:rPr lang="en-US" dirty="0" smtClean="0"/>
              <a:t>How are the soils different from each other?</a:t>
            </a:r>
          </a:p>
          <a:p>
            <a:r>
              <a:rPr lang="en-US" dirty="0" smtClean="0"/>
              <a:t>How are all the soils the same?</a:t>
            </a:r>
          </a:p>
          <a:p>
            <a:pPr>
              <a:buNone/>
            </a:pPr>
            <a:r>
              <a:rPr lang="en-US" dirty="0" smtClean="0"/>
              <a:t>Science Stories, </a:t>
            </a:r>
            <a:r>
              <a:rPr lang="en-US" i="1" dirty="0" smtClean="0"/>
              <a:t>Testing Soil </a:t>
            </a:r>
            <a:r>
              <a:rPr lang="en-US" dirty="0" smtClean="0"/>
              <a:t>and the story </a:t>
            </a:r>
            <a:r>
              <a:rPr lang="en-US" i="1" dirty="0" smtClean="0"/>
              <a:t>Fossils</a:t>
            </a:r>
            <a:endParaRPr lang="en-US" i="1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Investigation 4: Soil Explorations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 smtClean="0"/>
              <a:t>Part 3  Studying Local Soils</a:t>
            </a:r>
            <a:endParaRPr lang="en-US" dirty="0"/>
          </a:p>
        </p:txBody>
      </p:sp>
      <p:sp>
        <p:nvSpPr>
          <p:cNvPr id="6" name="Left Arrow 5">
            <a:hlinkClick r:id="rId2" action="ppaction://hlinksldjump"/>
          </p:cNvPr>
          <p:cNvSpPr/>
          <p:nvPr/>
        </p:nvSpPr>
        <p:spPr>
          <a:xfrm>
            <a:off x="228600" y="5867400"/>
            <a:ext cx="978408" cy="484632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>
              <a:buNone/>
            </a:pPr>
            <a:r>
              <a:rPr lang="en-US" b="1" dirty="0" smtClean="0"/>
              <a:t>Science Concepts:</a:t>
            </a:r>
          </a:p>
          <a:p>
            <a:r>
              <a:rPr lang="en-US" dirty="0" smtClean="0"/>
              <a:t>Rocks are the solid material of earth.</a:t>
            </a:r>
          </a:p>
          <a:p>
            <a:r>
              <a:rPr lang="en-US" dirty="0" smtClean="0"/>
              <a:t>Rocks have a variety of properties, including color, hardness, shape, and size.</a:t>
            </a:r>
          </a:p>
          <a:p>
            <a:r>
              <a:rPr lang="en-US" dirty="0" smtClean="0"/>
              <a:t>Rocks can be sorted by their properties.</a:t>
            </a:r>
          </a:p>
          <a:p>
            <a:r>
              <a:rPr lang="en-US" dirty="0" smtClean="0"/>
              <a:t>Rocks are all around us.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>
              <a:buNone/>
            </a:pPr>
            <a:r>
              <a:rPr lang="en-US" b="1" dirty="0" smtClean="0"/>
              <a:t>Purpose:</a:t>
            </a:r>
          </a:p>
          <a:p>
            <a:pPr>
              <a:buNone/>
            </a:pPr>
            <a:r>
              <a:rPr lang="en-US" dirty="0" smtClean="0"/>
              <a:t>Students will…</a:t>
            </a:r>
          </a:p>
          <a:p>
            <a:r>
              <a:rPr lang="en-US" dirty="0" smtClean="0"/>
              <a:t>Observe several different kinds of rocks.</a:t>
            </a:r>
          </a:p>
          <a:p>
            <a:r>
              <a:rPr lang="en-US" dirty="0" smtClean="0"/>
              <a:t>Compare properties of different rocks.</a:t>
            </a:r>
          </a:p>
          <a:p>
            <a:r>
              <a:rPr lang="en-US" dirty="0" smtClean="0"/>
              <a:t>Sort rocks in different ways.</a:t>
            </a:r>
          </a:p>
          <a:p>
            <a:r>
              <a:rPr lang="en-US" dirty="0" smtClean="0"/>
              <a:t>Observe rocks interacting with each other and with water.</a:t>
            </a: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Investigation 1     First Rocks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 smtClean="0"/>
              <a:t>Five Parts</a:t>
            </a:r>
            <a:endParaRPr lang="en-US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uiExpand="1" build="p"/>
      <p:bldP spid="3" grpId="0" uiExpand="1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>
              <a:buNone/>
            </a:pPr>
            <a:r>
              <a:rPr lang="en-US" b="1" dirty="0" smtClean="0"/>
              <a:t>Focus:</a:t>
            </a:r>
          </a:p>
          <a:p>
            <a:r>
              <a:rPr lang="en-US" dirty="0" smtClean="0"/>
              <a:t>Rocks have a variety of properties.</a:t>
            </a:r>
          </a:p>
          <a:p>
            <a:r>
              <a:rPr lang="en-US" dirty="0" smtClean="0"/>
              <a:t>When rocks rub together, some rocks may be chipped or scratched, or make rock dust.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en-US" sz="2600" b="1" dirty="0" smtClean="0"/>
              <a:t>Tasks:</a:t>
            </a:r>
          </a:p>
          <a:p>
            <a:pPr marL="457200" indent="-457200">
              <a:buNone/>
            </a:pPr>
            <a:r>
              <a:rPr lang="en-US" sz="2600" dirty="0" smtClean="0"/>
              <a:t>1.    Introduce activity- proper use of hand lens</a:t>
            </a:r>
          </a:p>
          <a:p>
            <a:pPr marL="457200" indent="-457200">
              <a:buNone/>
            </a:pPr>
            <a:r>
              <a:rPr lang="en-US" sz="2600" dirty="0" smtClean="0"/>
              <a:t>2.   Materials: bag of rocks, hand lens, w/b paper</a:t>
            </a:r>
          </a:p>
          <a:p>
            <a:pPr marL="457200" indent="-457200">
              <a:buNone/>
            </a:pPr>
            <a:r>
              <a:rPr lang="en-US" sz="2600" dirty="0" smtClean="0"/>
              <a:t>3.   Complete activity</a:t>
            </a:r>
          </a:p>
          <a:p>
            <a:pPr marL="457200" indent="-457200">
              <a:buNone/>
            </a:pPr>
            <a:r>
              <a:rPr lang="en-US" sz="2600" dirty="0" smtClean="0"/>
              <a:t>4.   Wrap Up:</a:t>
            </a:r>
          </a:p>
          <a:p>
            <a:pPr marL="457200" indent="-457200">
              <a:buNone/>
            </a:pPr>
            <a:r>
              <a:rPr lang="en-US" dirty="0" smtClean="0"/>
              <a:t>	- </a:t>
            </a:r>
            <a:r>
              <a:rPr lang="en-US" dirty="0" smtClean="0">
                <a:hlinkClick r:id="rId2" action="ppaction://hlinksldjump"/>
              </a:rPr>
              <a:t>Discussion</a:t>
            </a:r>
            <a:endParaRPr lang="en-US" dirty="0" smtClean="0"/>
          </a:p>
          <a:p>
            <a:pPr marL="457200" indent="-457200">
              <a:buNone/>
            </a:pPr>
            <a:r>
              <a:rPr lang="en-US" dirty="0" smtClean="0"/>
              <a:t>	- Word Bank</a:t>
            </a:r>
          </a:p>
          <a:p>
            <a:pPr marL="457200" indent="-457200">
              <a:buNone/>
            </a:pPr>
            <a:r>
              <a:rPr lang="en-US" dirty="0" smtClean="0"/>
              <a:t>	- Content Chart </a:t>
            </a:r>
          </a:p>
          <a:p>
            <a:pPr marL="457200" indent="-457200">
              <a:buNone/>
            </a:pPr>
            <a:r>
              <a:rPr lang="en-US" dirty="0" smtClean="0"/>
              <a:t>	(What happens when you rub two rocks together?</a:t>
            </a: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Investigation 1    First Rocks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/>
          </p:nvPr>
        </p:nvSpPr>
        <p:spPr/>
        <p:txBody>
          <a:bodyPr>
            <a:noAutofit/>
          </a:bodyPr>
          <a:lstStyle/>
          <a:p>
            <a:r>
              <a:rPr lang="en-US" sz="2800" b="1" dirty="0" smtClean="0"/>
              <a:t>Part 1: Three Rocks</a:t>
            </a:r>
            <a:endParaRPr lang="en-US" sz="2800" b="1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uiExpand="1" build="p"/>
      <p:bldP spid="3" grpId="0" uiExpand="1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>
              <a:buNone/>
            </a:pPr>
            <a:r>
              <a:rPr lang="en-US" b="1" dirty="0" smtClean="0"/>
              <a:t>Focus:</a:t>
            </a:r>
          </a:p>
          <a:p>
            <a:r>
              <a:rPr lang="en-US" dirty="0" smtClean="0"/>
              <a:t>Rocks have a variety of properties.</a:t>
            </a:r>
          </a:p>
          <a:p>
            <a:r>
              <a:rPr lang="en-US" dirty="0" smtClean="0"/>
              <a:t>When rocks are washed in water, the colors or sparkling qualities are enhanced.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en-US" b="1" dirty="0" smtClean="0"/>
              <a:t>Tasks:</a:t>
            </a:r>
          </a:p>
          <a:p>
            <a:pPr marL="457200" indent="-457200">
              <a:buAutoNum type="arabicPeriod"/>
            </a:pPr>
            <a:r>
              <a:rPr lang="en-US" dirty="0" smtClean="0"/>
              <a:t>Introduce activity- explain washing procedure</a:t>
            </a:r>
          </a:p>
          <a:p>
            <a:pPr marL="457200" indent="-457200">
              <a:buAutoNum type="arabicPeriod"/>
            </a:pPr>
            <a:r>
              <a:rPr lang="en-US" dirty="0" smtClean="0">
                <a:hlinkClick r:id="rId2" action="ppaction://hlinksldjump"/>
              </a:rPr>
              <a:t>Monitor Progress/Ask Q</a:t>
            </a:r>
            <a:endParaRPr lang="en-US" dirty="0" smtClean="0"/>
          </a:p>
          <a:p>
            <a:pPr marL="457200" indent="-457200">
              <a:buAutoNum type="arabicPeriod"/>
            </a:pPr>
            <a:r>
              <a:rPr lang="en-US" dirty="0" smtClean="0"/>
              <a:t>Clean Up/</a:t>
            </a:r>
            <a:r>
              <a:rPr lang="en-US" dirty="0" smtClean="0">
                <a:hlinkClick r:id="rId3" action="ppaction://hlinksldjump"/>
              </a:rPr>
              <a:t>Rock Words</a:t>
            </a:r>
            <a:endParaRPr lang="en-US" dirty="0" smtClean="0"/>
          </a:p>
          <a:p>
            <a:pPr marL="457200" indent="-457200">
              <a:buAutoNum type="arabicPeriod"/>
            </a:pPr>
            <a:r>
              <a:rPr lang="en-US" dirty="0" smtClean="0">
                <a:hlinkClick r:id="rId4" action="ppaction://hlinksldjump"/>
              </a:rPr>
              <a:t>Rock Record Sheet</a:t>
            </a:r>
            <a:endParaRPr lang="en-US" dirty="0" smtClean="0"/>
          </a:p>
          <a:p>
            <a:pPr marL="457200" indent="-457200">
              <a:buAutoNum type="arabicPeriod"/>
            </a:pPr>
            <a:r>
              <a:rPr lang="en-US" dirty="0" smtClean="0"/>
              <a:t>Wrap Up:</a:t>
            </a:r>
          </a:p>
          <a:p>
            <a:pPr marL="911225" lvl="1" indent="-457200">
              <a:buFontTx/>
              <a:buChar char="-"/>
            </a:pPr>
            <a:r>
              <a:rPr lang="en-US" dirty="0" smtClean="0">
                <a:hlinkClick r:id="rId5" action="ppaction://hlinksldjump"/>
              </a:rPr>
              <a:t>Discussion:</a:t>
            </a:r>
            <a:r>
              <a:rPr lang="en-US" dirty="0" smtClean="0"/>
              <a:t> introduce rock names</a:t>
            </a:r>
          </a:p>
          <a:p>
            <a:pPr marL="911225" lvl="1" indent="-457200">
              <a:buFontTx/>
              <a:buChar char="-"/>
            </a:pPr>
            <a:r>
              <a:rPr lang="en-US" dirty="0" smtClean="0"/>
              <a:t>Word Bank (add names)</a:t>
            </a:r>
          </a:p>
          <a:p>
            <a:pPr marL="911225" lvl="1" indent="-457200">
              <a:buFontTx/>
              <a:buChar char="-"/>
            </a:pPr>
            <a:r>
              <a:rPr lang="en-US" dirty="0" smtClean="0"/>
              <a:t>Content Chart (What happens when rocks are washed in water?)</a:t>
            </a: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Investigation 1	First Rocks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/>
          </p:nvPr>
        </p:nvSpPr>
        <p:spPr/>
        <p:txBody>
          <a:bodyPr>
            <a:noAutofit/>
          </a:bodyPr>
          <a:lstStyle/>
          <a:p>
            <a:r>
              <a:rPr lang="en-US" sz="2800" b="1" dirty="0" smtClean="0"/>
              <a:t>Part 2:  Washing Three Rocks</a:t>
            </a:r>
            <a:endParaRPr lang="en-US" sz="2800" b="1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uiExpand="1" build="p"/>
      <p:bldP spid="3" grpId="0" uiExpand="1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>
              <a:buNone/>
            </a:pPr>
            <a:r>
              <a:rPr lang="en-US" b="1" dirty="0" smtClean="0"/>
              <a:t>Focus:</a:t>
            </a:r>
          </a:p>
          <a:p>
            <a:r>
              <a:rPr lang="en-US" dirty="0" smtClean="0"/>
              <a:t>Rocks can be sorted by their properties.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/>
          </a:bodyPr>
          <a:lstStyle/>
          <a:p>
            <a:pPr>
              <a:buNone/>
            </a:pPr>
            <a:r>
              <a:rPr lang="en-US" b="1" dirty="0" smtClean="0"/>
              <a:t>Tasks:</a:t>
            </a:r>
          </a:p>
          <a:p>
            <a:pPr marL="457200" indent="-457200">
              <a:buAutoNum type="arabicPeriod"/>
            </a:pPr>
            <a:r>
              <a:rPr lang="en-US" dirty="0" smtClean="0"/>
              <a:t>Read </a:t>
            </a:r>
            <a:r>
              <a:rPr lang="en-US" i="1" dirty="0" smtClean="0"/>
              <a:t>Peter and the Rocks </a:t>
            </a:r>
            <a:endParaRPr lang="en-US" dirty="0" smtClean="0"/>
          </a:p>
          <a:p>
            <a:pPr marL="457200" indent="-457200">
              <a:buAutoNum type="arabicPeriod"/>
            </a:pPr>
            <a:r>
              <a:rPr lang="en-US" dirty="0" smtClean="0"/>
              <a:t>Introduce Activity- use of river rocks to sort in as many ways as possible using one property at a time</a:t>
            </a:r>
          </a:p>
          <a:p>
            <a:pPr marL="457200" indent="-457200">
              <a:buAutoNum type="arabicPeriod"/>
            </a:pPr>
            <a:r>
              <a:rPr lang="en-US" dirty="0" smtClean="0"/>
              <a:t>Wrap Up:</a:t>
            </a:r>
          </a:p>
          <a:p>
            <a:pPr marL="457200" indent="-457200">
              <a:buNone/>
            </a:pPr>
            <a:r>
              <a:rPr lang="en-US" dirty="0" smtClean="0"/>
              <a:t>	- </a:t>
            </a:r>
            <a:r>
              <a:rPr lang="en-US" dirty="0" smtClean="0">
                <a:hlinkClick r:id="rId2" action="ppaction://hlinksldjump"/>
              </a:rPr>
              <a:t>Discussion</a:t>
            </a:r>
            <a:endParaRPr lang="en-US" dirty="0" smtClean="0"/>
          </a:p>
          <a:p>
            <a:pPr marL="457200" indent="-457200">
              <a:buNone/>
            </a:pPr>
            <a:r>
              <a:rPr lang="en-US" dirty="0" smtClean="0"/>
              <a:t>	- Word Bank</a:t>
            </a:r>
          </a:p>
          <a:p>
            <a:pPr marL="457200" indent="-457200">
              <a:buNone/>
            </a:pPr>
            <a:r>
              <a:rPr lang="en-US" dirty="0" smtClean="0"/>
              <a:t>	- Content Chart (What ways did you sort the rocks?)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Investigation 1	First Rocks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/>
          </p:nvPr>
        </p:nvSpPr>
        <p:spPr/>
        <p:txBody>
          <a:bodyPr>
            <a:noAutofit/>
          </a:bodyPr>
          <a:lstStyle/>
          <a:p>
            <a:r>
              <a:rPr lang="en-US" sz="2800" b="1" dirty="0" smtClean="0"/>
              <a:t>Part 3: First Sorting</a:t>
            </a:r>
            <a:endParaRPr lang="en-US" sz="2800" b="1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uiExpand="1" build="p"/>
      <p:bldP spid="3" grpId="0" uiExpand="1" build="p"/>
    </p:bldLst>
  </p:timing>
</p:sld>
</file>

<file path=ppt/theme/theme1.xml><?xml version="1.0" encoding="utf-8"?>
<a:theme xmlns:a="http://schemas.openxmlformats.org/drawingml/2006/main" name="www.PresenterMedia.com - the chalkboard">
  <a:themeElements>
    <a:clrScheme name="Verve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Metro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lIns="91440" tIns="45720" rIns="91440" bIns="45720" rtlCol="0" anchor="ctr">
        <a:normAutofit/>
      </a:bodyPr>
      <a:lstStyle>
        <a:defPPr marL="0" marR="0" indent="0" algn="l" defTabSz="914400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2400" b="0" i="0" u="none" strike="noStrike" kern="1200" cap="none" spc="0" normalizeH="0" baseline="0" noProof="0" dirty="0" smtClean="0">
            <a:ln>
              <a:noFill/>
            </a:ln>
            <a:solidFill>
              <a:schemeClr val="tx1"/>
            </a:solidFill>
            <a:effectLst/>
            <a:uLnTx/>
            <a:uFillTx/>
            <a:latin typeface="Perpetua" pitchFamily="18" charset="0"/>
            <a:ea typeface="+mj-ea"/>
            <a:cs typeface="+mj-cs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1010</TotalTime>
  <Words>2860</Words>
  <Application>Microsoft Office PowerPoint</Application>
  <PresentationFormat>On-screen Show (4:3)</PresentationFormat>
  <Paragraphs>478</Paragraphs>
  <Slides>54</Slides>
  <Notes>5</Notes>
  <HiddenSlides>0</HiddenSlides>
  <MMClips>2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54</vt:i4>
      </vt:variant>
    </vt:vector>
  </HeadingPairs>
  <TitlesOfParts>
    <vt:vector size="55" baseType="lpstr">
      <vt:lpstr>www.PresenterMedia.com - the chalkboard</vt:lpstr>
      <vt:lpstr>Exploring Science Concepts Unit: Earth Science</vt:lpstr>
      <vt:lpstr>Workshop Overview</vt:lpstr>
      <vt:lpstr>FOSS Instructional Pedagogies </vt:lpstr>
      <vt:lpstr>Pebbles, Sand, and Silt</vt:lpstr>
      <vt:lpstr>Why do rocks matter?</vt:lpstr>
      <vt:lpstr>Investigation 1     First Rocks</vt:lpstr>
      <vt:lpstr>Investigation 1    First Rocks</vt:lpstr>
      <vt:lpstr>Investigation 1 First Rocks</vt:lpstr>
      <vt:lpstr>Investigation 1 First Rocks</vt:lpstr>
      <vt:lpstr>Investigation 1 First Rocks </vt:lpstr>
      <vt:lpstr>Investigation 2 River Rocks </vt:lpstr>
      <vt:lpstr>Investigation 2 River Rocks</vt:lpstr>
      <vt:lpstr>Investigation 2 River Rocks </vt:lpstr>
      <vt:lpstr>Investigation 2 River Rocks</vt:lpstr>
      <vt:lpstr>Investigation 2 River Rocks</vt:lpstr>
      <vt:lpstr>Investigation 3  Using Rocks</vt:lpstr>
      <vt:lpstr>Investigation 3  Using Rocks</vt:lpstr>
      <vt:lpstr>Investigation 3    Using Rocks</vt:lpstr>
      <vt:lpstr>Investigation 4: Soil Explorations</vt:lpstr>
      <vt:lpstr>DIRT IS SOIL OUT OF PLACE  soil is the bridge between earth materials and life</vt:lpstr>
      <vt:lpstr>Investigation 4: Soil Explorations</vt:lpstr>
      <vt:lpstr>Investigation 4: Soil Explorations</vt:lpstr>
      <vt:lpstr>Investigation 4: Soil Explorations</vt:lpstr>
      <vt:lpstr>Science Extensions</vt:lpstr>
      <vt:lpstr>Best Practices in Primary Science</vt:lpstr>
      <vt:lpstr>Stimulate interest by providing direct experience with materials (inquiry)</vt:lpstr>
      <vt:lpstr>Help children observe more effectively</vt:lpstr>
      <vt:lpstr>Asking the right question at the right time</vt:lpstr>
      <vt:lpstr>Productive Questions</vt:lpstr>
      <vt:lpstr>Help children to communicate their thinking and developing ideas</vt:lpstr>
      <vt:lpstr>Draw connections between the classroom and real world</vt:lpstr>
      <vt:lpstr>Part 1: Three Rocks</vt:lpstr>
      <vt:lpstr>Part 2 Washing Three Rocks</vt:lpstr>
      <vt:lpstr>Part 2 Washing Rocks</vt:lpstr>
      <vt:lpstr>Slide 35</vt:lpstr>
      <vt:lpstr>Slide 36</vt:lpstr>
      <vt:lpstr>Part 3 First Sorting</vt:lpstr>
      <vt:lpstr>Part 1 Screening River Rocks</vt:lpstr>
      <vt:lpstr>Part 1 Screening River Rocks</vt:lpstr>
      <vt:lpstr>Slide 40</vt:lpstr>
      <vt:lpstr>Slide 41</vt:lpstr>
      <vt:lpstr>Rocks have different sizes.</vt:lpstr>
      <vt:lpstr>Investigation 2</vt:lpstr>
      <vt:lpstr>Part 3 Sand and Silt</vt:lpstr>
      <vt:lpstr>Slide 45</vt:lpstr>
      <vt:lpstr>Part 3 Sand and Silt</vt:lpstr>
      <vt:lpstr>Part 3 Sand and Silt</vt:lpstr>
      <vt:lpstr>Part 4 Exploring Clay</vt:lpstr>
      <vt:lpstr>Part 4 Exploring Clay</vt:lpstr>
      <vt:lpstr>Slide 50</vt:lpstr>
      <vt:lpstr>Slide 51</vt:lpstr>
      <vt:lpstr>Investigation 4: Soil Explorations</vt:lpstr>
      <vt:lpstr>Investigation 4:  Soil Explorations</vt:lpstr>
      <vt:lpstr>Investigation 4: Soil Explorations</vt:lpstr>
    </vt:vector>
  </TitlesOfParts>
  <Company>Hewlett-Packard Company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Exploring Science Concepts</dc:title>
  <dc:creator>hfalcone</dc:creator>
  <cp:lastModifiedBy>hfalcone</cp:lastModifiedBy>
  <cp:revision>44</cp:revision>
  <dcterms:created xsi:type="dcterms:W3CDTF">2010-10-09T16:07:37Z</dcterms:created>
  <dcterms:modified xsi:type="dcterms:W3CDTF">2010-10-25T22:10:30Z</dcterms:modified>
</cp:coreProperties>
</file>